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94" r:id="rId2"/>
    <p:sldId id="280" r:id="rId3"/>
    <p:sldId id="295" r:id="rId4"/>
    <p:sldId id="296" r:id="rId5"/>
    <p:sldId id="297" r:id="rId6"/>
    <p:sldId id="298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15" r:id="rId24"/>
    <p:sldId id="316" r:id="rId25"/>
    <p:sldId id="317" r:id="rId26"/>
    <p:sldId id="318" r:id="rId27"/>
    <p:sldId id="319" r:id="rId28"/>
    <p:sldId id="320" r:id="rId29"/>
    <p:sldId id="321" r:id="rId30"/>
    <p:sldId id="322" r:id="rId31"/>
    <p:sldId id="323" r:id="rId32"/>
    <p:sldId id="324" r:id="rId33"/>
    <p:sldId id="325" r:id="rId34"/>
    <p:sldId id="326" r:id="rId35"/>
    <p:sldId id="327" r:id="rId36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A6A8"/>
    <a:srgbClr val="EF9A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4" autoAdjust="0"/>
    <p:restoredTop sz="94606" autoAdjust="0"/>
  </p:normalViewPr>
  <p:slideViewPr>
    <p:cSldViewPr snapToGrid="0" snapToObjects="1">
      <p:cViewPr>
        <p:scale>
          <a:sx n="103" d="100"/>
          <a:sy n="103" d="100"/>
        </p:scale>
        <p:origin x="-1016" y="-7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57D3D-7035-874D-B542-1A8E0394905F}" type="datetimeFigureOut">
              <a:rPr lang="it-IT" smtClean="0"/>
              <a:pPr/>
              <a:t>08/01/14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63180-E428-2346-8AFB-24F55637AB29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49549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4B7B61-AE04-3F40-9273-0020D59118F4}" type="datetimeFigureOut">
              <a:rPr lang="it-IT" smtClean="0"/>
              <a:pPr/>
              <a:t>08/01/14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50DE3C-9E1B-2043-8097-5CD03AD7AB5F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53719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110DA-958E-DA43-B624-04E53CAEC520}" type="datetime1">
              <a:rPr lang="it-IT" smtClean="0"/>
              <a:pPr/>
              <a:t>08/01/14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Economia, Società, Mercato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A723B-063F-0340-9931-E9827CD072BF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9956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7FEAC-4F6C-EF4B-AD71-FD53B7901BAE}" type="datetime1">
              <a:rPr lang="it-IT" smtClean="0"/>
              <a:pPr/>
              <a:t>08/01/14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Economia, Società, Mercato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A723B-063F-0340-9931-E9827CD072BF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9495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101D8-EA63-5D44-A0FC-182D1AECDC8A}" type="datetime1">
              <a:rPr lang="it-IT" smtClean="0"/>
              <a:pPr/>
              <a:t>08/01/14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Economia, Società, Mercato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A723B-063F-0340-9931-E9827CD072BF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6689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33091-8B92-CB46-A5DA-0A0C229C8E30}" type="datetime1">
              <a:rPr lang="it-IT" smtClean="0"/>
              <a:pPr/>
              <a:t>08/01/14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Economia, Società, Mercato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A723B-063F-0340-9931-E9827CD072BF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2054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B591-274B-7D45-AA4E-2DB45990D63C}" type="datetime1">
              <a:rPr lang="it-IT" smtClean="0"/>
              <a:pPr/>
              <a:t>08/01/14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Economia, Società, Mercato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A723B-063F-0340-9931-E9827CD072BF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3132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B4D40-A249-1141-ACBE-A2C8904E1AD8}" type="datetime1">
              <a:rPr lang="it-IT" smtClean="0"/>
              <a:pPr/>
              <a:t>08/01/14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Economia, Società, Mercato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A723B-063F-0340-9931-E9827CD072BF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4456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8E14F-2AA9-4D41-A890-509E82CFBC11}" type="datetime1">
              <a:rPr lang="it-IT" smtClean="0"/>
              <a:pPr/>
              <a:t>08/01/14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Economia, Società, Mercato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A723B-063F-0340-9931-E9827CD072BF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6509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1CE78-BBF3-B84F-B327-7C4E13C0C16D}" type="datetime1">
              <a:rPr lang="it-IT" smtClean="0"/>
              <a:pPr/>
              <a:t>08/01/14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Economia, Società, Mercato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A723B-063F-0340-9931-E9827CD072BF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4748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B012D-8645-AA41-8C18-D23FAFDD923F}" type="datetime1">
              <a:rPr lang="it-IT" smtClean="0"/>
              <a:pPr/>
              <a:t>08/01/14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Economia, Società, Mercato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A723B-063F-0340-9931-E9827CD072BF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9944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210F2-E268-CE4E-8A95-0FCA73E96194}" type="datetime1">
              <a:rPr lang="it-IT" smtClean="0"/>
              <a:pPr/>
              <a:t>08/01/14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Economia, Società, Mercato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A723B-063F-0340-9931-E9827CD072BF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4066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441DB-53AB-A64D-8559-4DF3D3BA0FF4}" type="datetime1">
              <a:rPr lang="it-IT" smtClean="0"/>
              <a:pPr/>
              <a:t>08/01/14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Economia, Società, Mercato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A723B-063F-0340-9931-E9827CD072BF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3566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3579CF-F577-AF49-8C7C-0843582F70C1}" type="datetime1">
              <a:rPr lang="it-IT" smtClean="0"/>
              <a:pPr/>
              <a:t>08/01/14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Economia, Società, Mercato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A723B-063F-0340-9931-E9827CD072BF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327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1371600" cy="6858000"/>
          </a:xfrm>
          <a:prstGeom prst="rect">
            <a:avLst/>
          </a:prstGeom>
          <a:solidFill>
            <a:srgbClr val="7DB64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1467289" y="2"/>
            <a:ext cx="7676711" cy="2365373"/>
          </a:xfrm>
          <a:prstGeom prst="rect">
            <a:avLst/>
          </a:prstGeom>
          <a:solidFill>
            <a:srgbClr val="22A6A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 rot="16200000">
            <a:off x="-2567762" y="2567763"/>
            <a:ext cx="6507126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Parte </a:t>
            </a:r>
            <a:r>
              <a:rPr lang="it-IT" sz="66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V</a:t>
            </a:r>
            <a:endParaRPr kumimoji="0" lang="it-IT" sz="6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9" name="Segnaposto contenuto 2"/>
          <p:cNvSpPr txBox="1">
            <a:spLocks/>
          </p:cNvSpPr>
          <p:nvPr/>
        </p:nvSpPr>
        <p:spPr>
          <a:xfrm>
            <a:off x="1467289" y="2841626"/>
            <a:ext cx="7634179" cy="30269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F9A2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Indice</a:t>
            </a:r>
          </a:p>
          <a:p>
            <a:pPr defTabSz="360000">
              <a:lnSpc>
                <a:spcPct val="130000"/>
              </a:lnSpc>
            </a:pPr>
            <a:r>
              <a:rPr lang="it-IT" sz="2400" dirty="0" smtClean="0">
                <a:solidFill>
                  <a:srgbClr val="EF9A21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it-IT" sz="2400" dirty="0" smtClean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dirty="0" smtClean="0">
                <a:solidFill>
                  <a:srgbClr val="EF9A21"/>
                </a:solidFill>
                <a:latin typeface="Times New Roman" pitchFamily="18" charset="0"/>
                <a:cs typeface="Times New Roman" pitchFamily="18" charset="0"/>
              </a:rPr>
              <a:t>	Capitolo </a:t>
            </a:r>
            <a:r>
              <a:rPr lang="it-IT" sz="2400" dirty="0" smtClean="0">
                <a:solidFill>
                  <a:srgbClr val="EF9A21"/>
                </a:solidFill>
                <a:latin typeface="Times New Roman" pitchFamily="18" charset="0"/>
                <a:cs typeface="Times New Roman" pitchFamily="18" charset="0"/>
              </a:rPr>
              <a:t>17 </a:t>
            </a:r>
            <a:r>
              <a:rPr lang="it-IT" sz="2400" dirty="0" smtClean="0">
                <a:solidFill>
                  <a:srgbClr val="EF9A2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Corporate e marketing </a:t>
            </a:r>
            <a:r>
              <a:rPr lang="it-IT" sz="2400" dirty="0" err="1" smtClean="0">
                <a:latin typeface="Times New Roman" pitchFamily="18" charset="0"/>
                <a:cs typeface="Times New Roman" pitchFamily="18" charset="0"/>
              </a:rPr>
              <a:t>communication</a:t>
            </a:r>
            <a:endParaRPr lang="it-IT" sz="2400" dirty="0" smtClean="0">
              <a:latin typeface="Times New Roman" pitchFamily="18" charset="0"/>
              <a:cs typeface="Times New Roman" pitchFamily="18" charset="0"/>
            </a:endParaRPr>
          </a:p>
          <a:p>
            <a:pPr defTabSz="360000">
              <a:lnSpc>
                <a:spcPct val="130000"/>
              </a:lnSpc>
            </a:pPr>
            <a:r>
              <a:rPr lang="it-IT" sz="2400" dirty="0">
                <a:solidFill>
                  <a:srgbClr val="EF9A21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it-IT" sz="2400" dirty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dirty="0">
                <a:solidFill>
                  <a:srgbClr val="EF9A21"/>
                </a:solidFill>
                <a:latin typeface="Times New Roman" pitchFamily="18" charset="0"/>
                <a:cs typeface="Times New Roman" pitchFamily="18" charset="0"/>
              </a:rPr>
              <a:t>	Capitolo </a:t>
            </a:r>
            <a:r>
              <a:rPr lang="it-IT" sz="2400" dirty="0" smtClean="0">
                <a:solidFill>
                  <a:srgbClr val="EF9A21"/>
                </a:solidFill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it-IT" sz="2400" dirty="0">
                <a:solidFill>
                  <a:srgbClr val="EF9A2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Comunicazione di marketing: gli strumenti</a:t>
            </a:r>
            <a:endParaRPr lang="it-IT" sz="2400" dirty="0">
              <a:latin typeface="Times New Roman" pitchFamily="18" charset="0"/>
              <a:cs typeface="Times New Roman" pitchFamily="18" charset="0"/>
            </a:endParaRPr>
          </a:p>
          <a:p>
            <a:pPr defTabSz="360000">
              <a:lnSpc>
                <a:spcPct val="130000"/>
              </a:lnSpc>
            </a:pPr>
            <a:r>
              <a:rPr lang="it-IT" sz="2400" dirty="0" smtClean="0">
                <a:solidFill>
                  <a:srgbClr val="EF9A21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it-IT" sz="2400" dirty="0" smtClean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dirty="0">
                <a:solidFill>
                  <a:srgbClr val="EF9A21"/>
                </a:solidFill>
                <a:latin typeface="Times New Roman" pitchFamily="18" charset="0"/>
                <a:cs typeface="Times New Roman" pitchFamily="18" charset="0"/>
              </a:rPr>
              <a:t>	Capitolo </a:t>
            </a:r>
            <a:r>
              <a:rPr lang="it-IT" sz="2400" dirty="0" smtClean="0">
                <a:solidFill>
                  <a:srgbClr val="EF9A21"/>
                </a:solidFill>
                <a:latin typeface="Times New Roman" pitchFamily="18" charset="0"/>
                <a:cs typeface="Times New Roman" pitchFamily="18" charset="0"/>
              </a:rPr>
              <a:t>19 </a:t>
            </a:r>
            <a:r>
              <a:rPr lang="it-IT" sz="2400" dirty="0">
                <a:solidFill>
                  <a:srgbClr val="EF9A2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Gestione del canale e </a:t>
            </a:r>
            <a:r>
              <a:rPr lang="it-IT" sz="2400" dirty="0" err="1" smtClean="0">
                <a:latin typeface="Times New Roman" pitchFamily="18" charset="0"/>
                <a:cs typeface="Times New Roman" pitchFamily="18" charset="0"/>
              </a:rPr>
              <a:t>trade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 marketing</a:t>
            </a:r>
            <a:endParaRPr lang="it-IT" sz="2400" dirty="0" smtClean="0">
              <a:latin typeface="Times New Roman" pitchFamily="18" charset="0"/>
              <a:cs typeface="Times New Roman" pitchFamily="18" charset="0"/>
            </a:endParaRPr>
          </a:p>
          <a:p>
            <a:pPr defTabSz="360000">
              <a:lnSpc>
                <a:spcPct val="130000"/>
              </a:lnSpc>
            </a:pPr>
            <a:r>
              <a:rPr lang="it-IT" sz="2400" dirty="0">
                <a:solidFill>
                  <a:srgbClr val="EF9A21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it-IT" sz="2400" dirty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dirty="0">
                <a:solidFill>
                  <a:srgbClr val="EF9A21"/>
                </a:solidFill>
                <a:latin typeface="Times New Roman" pitchFamily="18" charset="0"/>
                <a:cs typeface="Times New Roman" pitchFamily="18" charset="0"/>
              </a:rPr>
              <a:t>	Capitolo </a:t>
            </a:r>
            <a:r>
              <a:rPr lang="it-IT" sz="2400" dirty="0" smtClean="0">
                <a:solidFill>
                  <a:srgbClr val="EF9A21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it-IT" sz="2400" dirty="0" smtClean="0">
                <a:solidFill>
                  <a:srgbClr val="EF9A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dirty="0">
                <a:solidFill>
                  <a:srgbClr val="EF9A2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Gestione delle vendite</a:t>
            </a:r>
            <a:endParaRPr lang="it-IT" sz="2400" dirty="0" smtClean="0">
              <a:latin typeface="Times New Roman" pitchFamily="18" charset="0"/>
              <a:cs typeface="Times New Roman" pitchFamily="18" charset="0"/>
            </a:endParaRPr>
          </a:p>
          <a:p>
            <a:pPr defTabSz="360000">
              <a:lnSpc>
                <a:spcPct val="130000"/>
              </a:lnSpc>
            </a:pPr>
            <a:r>
              <a:rPr lang="it-IT" sz="2400" dirty="0">
                <a:solidFill>
                  <a:srgbClr val="EF9A21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it-IT" sz="2400" dirty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dirty="0">
                <a:solidFill>
                  <a:srgbClr val="EF9A21"/>
                </a:solidFill>
                <a:latin typeface="Times New Roman" pitchFamily="18" charset="0"/>
                <a:cs typeface="Times New Roman" pitchFamily="18" charset="0"/>
              </a:rPr>
              <a:t>	Capitolo </a:t>
            </a:r>
            <a:r>
              <a:rPr lang="it-IT" sz="2400" dirty="0" smtClean="0">
                <a:solidFill>
                  <a:srgbClr val="EF9A21"/>
                </a:solidFill>
                <a:latin typeface="Times New Roman" pitchFamily="18" charset="0"/>
                <a:cs typeface="Times New Roman" pitchFamily="18" charset="0"/>
              </a:rPr>
              <a:t>21</a:t>
            </a:r>
            <a:r>
              <a:rPr lang="it-IT" sz="2400" dirty="0" smtClean="0">
                <a:solidFill>
                  <a:srgbClr val="EF9A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dirty="0">
                <a:solidFill>
                  <a:srgbClr val="EF9A2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Gestione della relazione con i clienti</a:t>
            </a:r>
            <a:endParaRPr lang="it-IT" sz="2400" dirty="0">
              <a:latin typeface="Times New Roman" pitchFamily="18" charset="0"/>
              <a:cs typeface="Times New Roman" pitchFamily="18" charset="0"/>
            </a:endParaRPr>
          </a:p>
          <a:p>
            <a:pPr defTabSz="360000">
              <a:lnSpc>
                <a:spcPct val="130000"/>
              </a:lnSpc>
            </a:pPr>
            <a:endParaRPr lang="it-IT" sz="2400" dirty="0">
              <a:latin typeface="Times New Roman" pitchFamily="18" charset="0"/>
              <a:cs typeface="Times New Roman" pitchFamily="18" charset="0"/>
            </a:endParaRPr>
          </a:p>
          <a:p>
            <a:pPr defTabSz="360000">
              <a:lnSpc>
                <a:spcPct val="130000"/>
              </a:lnSpc>
            </a:pPr>
            <a:endParaRPr lang="it-IT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ottotitolo 2"/>
          <p:cNvSpPr txBox="1">
            <a:spLocks/>
          </p:cNvSpPr>
          <p:nvPr/>
        </p:nvSpPr>
        <p:spPr>
          <a:xfrm>
            <a:off x="1467289" y="349378"/>
            <a:ext cx="7676712" cy="17959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Diffusione e gestione del valore</a:t>
            </a:r>
            <a:endParaRPr lang="it-IT" sz="5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Segnaposto data 3"/>
          <p:cNvSpPr>
            <a:spLocks noGrp="1"/>
          </p:cNvSpPr>
          <p:nvPr>
            <p:ph type="dt" sz="half" idx="10"/>
          </p:nvPr>
        </p:nvSpPr>
        <p:spPr>
          <a:xfrm>
            <a:off x="1360262" y="6526450"/>
            <a:ext cx="7636318" cy="365125"/>
          </a:xfrm>
        </p:spPr>
        <p:txBody>
          <a:bodyPr/>
          <a:lstStyle/>
          <a:p>
            <a:pPr algn="r"/>
            <a:r>
              <a:rPr lang="it-IT" sz="1100" dirty="0"/>
              <a:t>A. </a:t>
            </a:r>
            <a:r>
              <a:rPr lang="it-IT" sz="1100" dirty="0" smtClean="0"/>
              <a:t>Mattiacci</a:t>
            </a:r>
            <a:r>
              <a:rPr lang="it-IT" sz="1100" dirty="0"/>
              <a:t> </a:t>
            </a:r>
            <a:r>
              <a:rPr lang="it-IT" sz="1100" dirty="0" smtClean="0"/>
              <a:t>- A. Pastore,  </a:t>
            </a:r>
            <a:r>
              <a:rPr lang="it-IT" sz="1100" i="1" dirty="0" smtClean="0"/>
              <a:t>Marketing						  </a:t>
            </a:r>
            <a:r>
              <a:rPr lang="it-IT" sz="1100" dirty="0" smtClean="0"/>
              <a:t>Copyright © Ulrico Hoepli Editore S.p.A. 2014</a:t>
            </a:r>
            <a:endParaRPr lang="it-IT" sz="1100" i="1" dirty="0"/>
          </a:p>
        </p:txBody>
      </p:sp>
    </p:spTree>
    <p:extLst>
      <p:ext uri="{BB962C8B-B14F-4D97-AF65-F5344CB8AC3E}">
        <p14:creationId xmlns:p14="http://schemas.microsoft.com/office/powerpoint/2010/main" val="2752086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0" y="-1"/>
            <a:ext cx="9144000" cy="701751"/>
          </a:xfrm>
          <a:prstGeom prst="rect">
            <a:avLst/>
          </a:prstGeom>
          <a:solidFill>
            <a:srgbClr val="22A6A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it-IT" sz="2700" dirty="0" smtClean="0">
                <a:latin typeface="Times New Roman" pitchFamily="18" charset="0"/>
                <a:cs typeface="Times New Roman" pitchFamily="18" charset="0"/>
              </a:rPr>
              <a:t>Capitolo </a:t>
            </a:r>
            <a:r>
              <a:rPr lang="it-IT" sz="2700" dirty="0" smtClean="0">
                <a:latin typeface="Times New Roman" pitchFamily="18" charset="0"/>
                <a:cs typeface="Times New Roman" pitchFamily="18" charset="0"/>
              </a:rPr>
              <a:t>18</a:t>
            </a:r>
            <a:endParaRPr lang="it-IT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Segnaposto data 3"/>
          <p:cNvSpPr>
            <a:spLocks noGrp="1"/>
          </p:cNvSpPr>
          <p:nvPr>
            <p:ph type="dt" sz="half" idx="10"/>
          </p:nvPr>
        </p:nvSpPr>
        <p:spPr>
          <a:xfrm>
            <a:off x="174623" y="6512400"/>
            <a:ext cx="8969377" cy="345600"/>
          </a:xfrm>
        </p:spPr>
        <p:txBody>
          <a:bodyPr/>
          <a:lstStyle/>
          <a:p>
            <a:r>
              <a:rPr lang="it-IT" sz="1100" dirty="0"/>
              <a:t>A. </a:t>
            </a:r>
            <a:r>
              <a:rPr lang="it-IT" sz="1100" dirty="0" smtClean="0"/>
              <a:t>Mattiacci</a:t>
            </a:r>
            <a:r>
              <a:rPr lang="it-IT" sz="1100" dirty="0"/>
              <a:t> </a:t>
            </a:r>
            <a:r>
              <a:rPr lang="it-IT" sz="1100" dirty="0" smtClean="0"/>
              <a:t>- A. Pastore,  </a:t>
            </a:r>
            <a:r>
              <a:rPr lang="it-IT" sz="1100" i="1" dirty="0" smtClean="0"/>
              <a:t>Marketing				  					  </a:t>
            </a:r>
            <a:r>
              <a:rPr lang="it-IT" sz="1100" dirty="0" smtClean="0"/>
              <a:t>Copyright © Ulrico Hoepli Editore S.p.A. 2014</a:t>
            </a:r>
            <a:endParaRPr lang="it-IT" sz="1100" i="1" dirty="0"/>
          </a:p>
        </p:txBody>
      </p:sp>
      <p:pic>
        <p:nvPicPr>
          <p:cNvPr id="3" name="Immagine 2" descr="img 439 18 cop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45" y="1070877"/>
            <a:ext cx="7023295" cy="521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52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0" y="-1"/>
            <a:ext cx="9144000" cy="701751"/>
          </a:xfrm>
          <a:prstGeom prst="rect">
            <a:avLst/>
          </a:prstGeom>
          <a:solidFill>
            <a:srgbClr val="22A6A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it-IT" sz="2700" dirty="0" smtClean="0">
                <a:latin typeface="Times New Roman" pitchFamily="18" charset="0"/>
                <a:cs typeface="Times New Roman" pitchFamily="18" charset="0"/>
              </a:rPr>
              <a:t>Capitolo </a:t>
            </a:r>
            <a:r>
              <a:rPr lang="it-IT" sz="2700" dirty="0" smtClean="0">
                <a:latin typeface="Times New Roman" pitchFamily="18" charset="0"/>
                <a:cs typeface="Times New Roman" pitchFamily="18" charset="0"/>
              </a:rPr>
              <a:t>18</a:t>
            </a:r>
            <a:endParaRPr lang="it-IT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Segnaposto data 3"/>
          <p:cNvSpPr>
            <a:spLocks noGrp="1"/>
          </p:cNvSpPr>
          <p:nvPr>
            <p:ph type="dt" sz="half" idx="10"/>
          </p:nvPr>
        </p:nvSpPr>
        <p:spPr>
          <a:xfrm>
            <a:off x="174623" y="6512400"/>
            <a:ext cx="8969377" cy="345600"/>
          </a:xfrm>
        </p:spPr>
        <p:txBody>
          <a:bodyPr/>
          <a:lstStyle/>
          <a:p>
            <a:r>
              <a:rPr lang="it-IT" sz="1100" dirty="0"/>
              <a:t>A. </a:t>
            </a:r>
            <a:r>
              <a:rPr lang="it-IT" sz="1100" dirty="0" smtClean="0"/>
              <a:t>Mattiacci</a:t>
            </a:r>
            <a:r>
              <a:rPr lang="it-IT" sz="1100" dirty="0"/>
              <a:t> </a:t>
            </a:r>
            <a:r>
              <a:rPr lang="it-IT" sz="1100" dirty="0" smtClean="0"/>
              <a:t>- A. Pastore,  </a:t>
            </a:r>
            <a:r>
              <a:rPr lang="it-IT" sz="1100" i="1" dirty="0" smtClean="0"/>
              <a:t>Marketing				  					  </a:t>
            </a:r>
            <a:r>
              <a:rPr lang="it-IT" sz="1100" dirty="0" smtClean="0"/>
              <a:t>Copyright © Ulrico Hoepli Editore S.p.A. 2014</a:t>
            </a:r>
            <a:endParaRPr lang="it-IT" sz="1100" i="1" dirty="0"/>
          </a:p>
        </p:txBody>
      </p:sp>
      <p:pic>
        <p:nvPicPr>
          <p:cNvPr id="2" name="Immagine 1" descr="ESEMPIO 4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12" y="1695611"/>
            <a:ext cx="7158921" cy="478677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-1" y="889000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22A6A8"/>
                </a:solidFill>
                <a:latin typeface="Arial" pitchFamily="34" charset="0"/>
                <a:cs typeface="Arial" pitchFamily="34" charset="0"/>
              </a:rPr>
              <a:t>Lavazza – Carmencita</a:t>
            </a:r>
            <a:endParaRPr lang="it-IT" sz="2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422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0" y="-1"/>
            <a:ext cx="9144000" cy="701751"/>
          </a:xfrm>
          <a:prstGeom prst="rect">
            <a:avLst/>
          </a:prstGeom>
          <a:solidFill>
            <a:srgbClr val="22A6A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it-IT" sz="2700" dirty="0" smtClean="0">
                <a:latin typeface="Times New Roman" pitchFamily="18" charset="0"/>
                <a:cs typeface="Times New Roman" pitchFamily="18" charset="0"/>
              </a:rPr>
              <a:t>Capitolo </a:t>
            </a:r>
            <a:r>
              <a:rPr lang="it-IT" sz="2700" dirty="0" smtClean="0">
                <a:latin typeface="Times New Roman" pitchFamily="18" charset="0"/>
                <a:cs typeface="Times New Roman" pitchFamily="18" charset="0"/>
              </a:rPr>
              <a:t>18</a:t>
            </a:r>
            <a:endParaRPr lang="it-IT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Segnaposto data 3"/>
          <p:cNvSpPr>
            <a:spLocks noGrp="1"/>
          </p:cNvSpPr>
          <p:nvPr>
            <p:ph type="dt" sz="half" idx="10"/>
          </p:nvPr>
        </p:nvSpPr>
        <p:spPr>
          <a:xfrm>
            <a:off x="174623" y="6512400"/>
            <a:ext cx="8969377" cy="345600"/>
          </a:xfrm>
        </p:spPr>
        <p:txBody>
          <a:bodyPr/>
          <a:lstStyle/>
          <a:p>
            <a:r>
              <a:rPr lang="it-IT" sz="1100" dirty="0"/>
              <a:t>A. </a:t>
            </a:r>
            <a:r>
              <a:rPr lang="it-IT" sz="1100" dirty="0" smtClean="0"/>
              <a:t>Mattiacci</a:t>
            </a:r>
            <a:r>
              <a:rPr lang="it-IT" sz="1100" dirty="0"/>
              <a:t> </a:t>
            </a:r>
            <a:r>
              <a:rPr lang="it-IT" sz="1100" dirty="0" smtClean="0"/>
              <a:t>- A. Pastore,  </a:t>
            </a:r>
            <a:r>
              <a:rPr lang="it-IT" sz="1100" i="1" dirty="0" smtClean="0"/>
              <a:t>Marketing				  					  </a:t>
            </a:r>
            <a:r>
              <a:rPr lang="it-IT" sz="1100" dirty="0" smtClean="0"/>
              <a:t>Copyright © Ulrico Hoepli Editore S.p.A. 2014</a:t>
            </a:r>
            <a:endParaRPr lang="it-IT" sz="1100" i="1" dirty="0"/>
          </a:p>
        </p:txBody>
      </p:sp>
      <p:pic>
        <p:nvPicPr>
          <p:cNvPr id="4" name="Immagine 3" descr="img 443 18 cop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57" y="1060293"/>
            <a:ext cx="5146122" cy="539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262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0" y="-1"/>
            <a:ext cx="9144000" cy="701751"/>
          </a:xfrm>
          <a:prstGeom prst="rect">
            <a:avLst/>
          </a:prstGeom>
          <a:solidFill>
            <a:srgbClr val="22A6A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it-IT" sz="2700" dirty="0" smtClean="0">
                <a:latin typeface="Times New Roman" pitchFamily="18" charset="0"/>
                <a:cs typeface="Times New Roman" pitchFamily="18" charset="0"/>
              </a:rPr>
              <a:t>Capitolo </a:t>
            </a:r>
            <a:r>
              <a:rPr lang="it-IT" sz="2700" dirty="0" smtClean="0">
                <a:latin typeface="Times New Roman" pitchFamily="18" charset="0"/>
                <a:cs typeface="Times New Roman" pitchFamily="18" charset="0"/>
              </a:rPr>
              <a:t>18</a:t>
            </a:r>
            <a:endParaRPr lang="it-IT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Segnaposto data 3"/>
          <p:cNvSpPr>
            <a:spLocks noGrp="1"/>
          </p:cNvSpPr>
          <p:nvPr>
            <p:ph type="dt" sz="half" idx="10"/>
          </p:nvPr>
        </p:nvSpPr>
        <p:spPr>
          <a:xfrm>
            <a:off x="174623" y="6512400"/>
            <a:ext cx="8969377" cy="345600"/>
          </a:xfrm>
        </p:spPr>
        <p:txBody>
          <a:bodyPr/>
          <a:lstStyle/>
          <a:p>
            <a:r>
              <a:rPr lang="it-IT" sz="1100" dirty="0"/>
              <a:t>A. </a:t>
            </a:r>
            <a:r>
              <a:rPr lang="it-IT" sz="1100" dirty="0" smtClean="0"/>
              <a:t>Mattiacci</a:t>
            </a:r>
            <a:r>
              <a:rPr lang="it-IT" sz="1100" dirty="0"/>
              <a:t> </a:t>
            </a:r>
            <a:r>
              <a:rPr lang="it-IT" sz="1100" dirty="0" smtClean="0"/>
              <a:t>- A. Pastore,  </a:t>
            </a:r>
            <a:r>
              <a:rPr lang="it-IT" sz="1100" i="1" dirty="0" smtClean="0"/>
              <a:t>Marketing				  					  </a:t>
            </a:r>
            <a:r>
              <a:rPr lang="it-IT" sz="1100" dirty="0" smtClean="0"/>
              <a:t>Copyright © Ulrico Hoepli Editore S.p.A. 2014</a:t>
            </a:r>
            <a:endParaRPr lang="it-IT" sz="1100" i="1" dirty="0"/>
          </a:p>
        </p:txBody>
      </p:sp>
      <p:pic>
        <p:nvPicPr>
          <p:cNvPr id="2" name="Immagine 1" descr="FOCUS 44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214" y="1491808"/>
            <a:ext cx="4552892" cy="4958947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-1" y="889000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22A6A8"/>
                </a:solidFill>
                <a:latin typeface="Arial" pitchFamily="34" charset="0"/>
                <a:cs typeface="Arial" pitchFamily="34" charset="0"/>
              </a:rPr>
              <a:t>Trussardi</a:t>
            </a:r>
            <a:endParaRPr lang="it-IT" sz="2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178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0" y="-1"/>
            <a:ext cx="9144000" cy="701751"/>
          </a:xfrm>
          <a:prstGeom prst="rect">
            <a:avLst/>
          </a:prstGeom>
          <a:solidFill>
            <a:srgbClr val="22A6A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it-IT" sz="2700" dirty="0" smtClean="0">
                <a:latin typeface="Times New Roman" pitchFamily="18" charset="0"/>
                <a:cs typeface="Times New Roman" pitchFamily="18" charset="0"/>
              </a:rPr>
              <a:t>Capitolo </a:t>
            </a:r>
            <a:r>
              <a:rPr lang="it-IT" sz="2700" dirty="0" smtClean="0">
                <a:latin typeface="Times New Roman" pitchFamily="18" charset="0"/>
                <a:cs typeface="Times New Roman" pitchFamily="18" charset="0"/>
              </a:rPr>
              <a:t>18</a:t>
            </a:r>
            <a:endParaRPr lang="it-IT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Segnaposto data 3"/>
          <p:cNvSpPr>
            <a:spLocks noGrp="1"/>
          </p:cNvSpPr>
          <p:nvPr>
            <p:ph type="dt" sz="half" idx="10"/>
          </p:nvPr>
        </p:nvSpPr>
        <p:spPr>
          <a:xfrm>
            <a:off x="174623" y="6512400"/>
            <a:ext cx="8969377" cy="345600"/>
          </a:xfrm>
        </p:spPr>
        <p:txBody>
          <a:bodyPr/>
          <a:lstStyle/>
          <a:p>
            <a:r>
              <a:rPr lang="it-IT" sz="1100" dirty="0"/>
              <a:t>A. </a:t>
            </a:r>
            <a:r>
              <a:rPr lang="it-IT" sz="1100" dirty="0" smtClean="0"/>
              <a:t>Mattiacci</a:t>
            </a:r>
            <a:r>
              <a:rPr lang="it-IT" sz="1100" dirty="0"/>
              <a:t> </a:t>
            </a:r>
            <a:r>
              <a:rPr lang="it-IT" sz="1100" dirty="0" smtClean="0"/>
              <a:t>- A. Pastore,  </a:t>
            </a:r>
            <a:r>
              <a:rPr lang="it-IT" sz="1100" i="1" dirty="0" smtClean="0"/>
              <a:t>Marketing				  					  </a:t>
            </a:r>
            <a:r>
              <a:rPr lang="it-IT" sz="1100" dirty="0" smtClean="0"/>
              <a:t>Copyright © Ulrico Hoepli Editore S.p.A. 2014</a:t>
            </a:r>
            <a:endParaRPr lang="it-IT" sz="1100" i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-1" y="889000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 smtClean="0">
                <a:solidFill>
                  <a:srgbClr val="22A6A8"/>
                </a:solidFill>
                <a:latin typeface="Arial" pitchFamily="34" charset="0"/>
                <a:cs typeface="Arial" pitchFamily="34" charset="0"/>
              </a:rPr>
              <a:t>Fly</a:t>
            </a:r>
            <a:r>
              <a:rPr lang="it-IT" sz="2400" b="1" dirty="0" smtClean="0">
                <a:solidFill>
                  <a:srgbClr val="22A6A8"/>
                </a:solidFill>
                <a:latin typeface="Arial" pitchFamily="34" charset="0"/>
                <a:cs typeface="Arial" pitchFamily="34" charset="0"/>
              </a:rPr>
              <a:t> Emirates</a:t>
            </a:r>
            <a:endParaRPr lang="it-IT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Immagine 2" descr="ESEMPIO 44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467" y="1602767"/>
            <a:ext cx="3283149" cy="457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8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0" y="-1"/>
            <a:ext cx="9144000" cy="701751"/>
          </a:xfrm>
          <a:prstGeom prst="rect">
            <a:avLst/>
          </a:prstGeom>
          <a:solidFill>
            <a:srgbClr val="22A6A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it-IT" sz="2700" dirty="0" smtClean="0">
                <a:latin typeface="Times New Roman" pitchFamily="18" charset="0"/>
                <a:cs typeface="Times New Roman" pitchFamily="18" charset="0"/>
              </a:rPr>
              <a:t>Capitolo </a:t>
            </a:r>
            <a:r>
              <a:rPr lang="it-IT" sz="2700" dirty="0" smtClean="0">
                <a:latin typeface="Times New Roman" pitchFamily="18" charset="0"/>
                <a:cs typeface="Times New Roman" pitchFamily="18" charset="0"/>
              </a:rPr>
              <a:t>18</a:t>
            </a:r>
            <a:endParaRPr lang="it-IT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Segnaposto data 3"/>
          <p:cNvSpPr>
            <a:spLocks noGrp="1"/>
          </p:cNvSpPr>
          <p:nvPr>
            <p:ph type="dt" sz="half" idx="10"/>
          </p:nvPr>
        </p:nvSpPr>
        <p:spPr>
          <a:xfrm>
            <a:off x="174623" y="6512400"/>
            <a:ext cx="8969377" cy="345600"/>
          </a:xfrm>
        </p:spPr>
        <p:txBody>
          <a:bodyPr/>
          <a:lstStyle/>
          <a:p>
            <a:r>
              <a:rPr lang="it-IT" sz="1100" dirty="0"/>
              <a:t>A. </a:t>
            </a:r>
            <a:r>
              <a:rPr lang="it-IT" sz="1100" dirty="0" smtClean="0"/>
              <a:t>Mattiacci</a:t>
            </a:r>
            <a:r>
              <a:rPr lang="it-IT" sz="1100" dirty="0"/>
              <a:t> </a:t>
            </a:r>
            <a:r>
              <a:rPr lang="it-IT" sz="1100" dirty="0" smtClean="0"/>
              <a:t>- A. Pastore,  </a:t>
            </a:r>
            <a:r>
              <a:rPr lang="it-IT" sz="1100" i="1" dirty="0" smtClean="0"/>
              <a:t>Marketing				  					  </a:t>
            </a:r>
            <a:r>
              <a:rPr lang="it-IT" sz="1100" dirty="0" smtClean="0"/>
              <a:t>Copyright © Ulrico Hoepli Editore S.p.A. 2014</a:t>
            </a:r>
            <a:endParaRPr lang="it-IT" sz="1100" i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-1" y="889000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22A6A8"/>
                </a:solidFill>
                <a:latin typeface="Arial" pitchFamily="34" charset="0"/>
                <a:cs typeface="Arial" pitchFamily="34" charset="0"/>
              </a:rPr>
              <a:t>Chicco</a:t>
            </a:r>
            <a:endParaRPr lang="it-IT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Immagine 1" descr="FOCUS 450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74" y="1487656"/>
            <a:ext cx="5225511" cy="50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06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0" y="-1"/>
            <a:ext cx="9144000" cy="701751"/>
          </a:xfrm>
          <a:prstGeom prst="rect">
            <a:avLst/>
          </a:prstGeom>
          <a:solidFill>
            <a:srgbClr val="22A6A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it-IT" sz="2700" dirty="0" smtClean="0">
                <a:latin typeface="Times New Roman" pitchFamily="18" charset="0"/>
                <a:cs typeface="Times New Roman" pitchFamily="18" charset="0"/>
              </a:rPr>
              <a:t>Capitolo </a:t>
            </a:r>
            <a:r>
              <a:rPr lang="it-IT" sz="2700" dirty="0" smtClean="0">
                <a:latin typeface="Times New Roman" pitchFamily="18" charset="0"/>
                <a:cs typeface="Times New Roman" pitchFamily="18" charset="0"/>
              </a:rPr>
              <a:t>18</a:t>
            </a:r>
            <a:endParaRPr lang="it-IT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Segnaposto data 3"/>
          <p:cNvSpPr>
            <a:spLocks noGrp="1"/>
          </p:cNvSpPr>
          <p:nvPr>
            <p:ph type="dt" sz="half" idx="10"/>
          </p:nvPr>
        </p:nvSpPr>
        <p:spPr>
          <a:xfrm>
            <a:off x="174623" y="6512400"/>
            <a:ext cx="8969377" cy="345600"/>
          </a:xfrm>
        </p:spPr>
        <p:txBody>
          <a:bodyPr/>
          <a:lstStyle/>
          <a:p>
            <a:r>
              <a:rPr lang="it-IT" sz="1100" dirty="0"/>
              <a:t>A. </a:t>
            </a:r>
            <a:r>
              <a:rPr lang="it-IT" sz="1100" dirty="0" smtClean="0"/>
              <a:t>Mattiacci</a:t>
            </a:r>
            <a:r>
              <a:rPr lang="it-IT" sz="1100" dirty="0"/>
              <a:t> </a:t>
            </a:r>
            <a:r>
              <a:rPr lang="it-IT" sz="1100" dirty="0" smtClean="0"/>
              <a:t>- A. Pastore,  </a:t>
            </a:r>
            <a:r>
              <a:rPr lang="it-IT" sz="1100" i="1" dirty="0" smtClean="0"/>
              <a:t>Marketing				  					  </a:t>
            </a:r>
            <a:r>
              <a:rPr lang="it-IT" sz="1100" dirty="0" smtClean="0"/>
              <a:t>Copyright © Ulrico Hoepli Editore S.p.A. 2014</a:t>
            </a:r>
            <a:endParaRPr lang="it-IT" sz="1100" i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-1" y="889000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22A6A8"/>
                </a:solidFill>
                <a:latin typeface="Arial" pitchFamily="34" charset="0"/>
                <a:cs typeface="Arial" pitchFamily="34" charset="0"/>
              </a:rPr>
              <a:t>Chicco – Newsletter</a:t>
            </a:r>
            <a:endParaRPr lang="it-IT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Immagine 2" descr="FOCUS 450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690" y="1479477"/>
            <a:ext cx="4811486" cy="484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278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0" y="-1"/>
            <a:ext cx="9144000" cy="701751"/>
          </a:xfrm>
          <a:prstGeom prst="rect">
            <a:avLst/>
          </a:prstGeom>
          <a:solidFill>
            <a:srgbClr val="22A6A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it-IT" sz="2700" dirty="0" smtClean="0">
                <a:latin typeface="Times New Roman" pitchFamily="18" charset="0"/>
                <a:cs typeface="Times New Roman" pitchFamily="18" charset="0"/>
              </a:rPr>
              <a:t>Capitolo </a:t>
            </a:r>
            <a:r>
              <a:rPr lang="it-IT" sz="2700" dirty="0" smtClean="0">
                <a:latin typeface="Times New Roman" pitchFamily="18" charset="0"/>
                <a:cs typeface="Times New Roman" pitchFamily="18" charset="0"/>
              </a:rPr>
              <a:t>18</a:t>
            </a:r>
            <a:endParaRPr lang="it-IT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Segnaposto data 3"/>
          <p:cNvSpPr>
            <a:spLocks noGrp="1"/>
          </p:cNvSpPr>
          <p:nvPr>
            <p:ph type="dt" sz="half" idx="10"/>
          </p:nvPr>
        </p:nvSpPr>
        <p:spPr>
          <a:xfrm>
            <a:off x="174623" y="6512400"/>
            <a:ext cx="8969377" cy="345600"/>
          </a:xfrm>
        </p:spPr>
        <p:txBody>
          <a:bodyPr/>
          <a:lstStyle/>
          <a:p>
            <a:r>
              <a:rPr lang="it-IT" sz="1100" dirty="0"/>
              <a:t>A. </a:t>
            </a:r>
            <a:r>
              <a:rPr lang="it-IT" sz="1100" dirty="0" smtClean="0"/>
              <a:t>Mattiacci</a:t>
            </a:r>
            <a:r>
              <a:rPr lang="it-IT" sz="1100" dirty="0"/>
              <a:t> </a:t>
            </a:r>
            <a:r>
              <a:rPr lang="it-IT" sz="1100" dirty="0" smtClean="0"/>
              <a:t>- A. Pastore,  </a:t>
            </a:r>
            <a:r>
              <a:rPr lang="it-IT" sz="1100" i="1" dirty="0" smtClean="0"/>
              <a:t>Marketing				  					  </a:t>
            </a:r>
            <a:r>
              <a:rPr lang="it-IT" sz="1100" dirty="0" smtClean="0"/>
              <a:t>Copyright © Ulrico Hoepli Editore S.p.A. 2014</a:t>
            </a:r>
            <a:endParaRPr lang="it-IT" sz="1100" i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-1" y="889000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 smtClean="0">
                <a:solidFill>
                  <a:srgbClr val="22A6A8"/>
                </a:solidFill>
                <a:latin typeface="Arial" pitchFamily="34" charset="0"/>
                <a:cs typeface="Arial" pitchFamily="34" charset="0"/>
              </a:rPr>
              <a:t>Shazam</a:t>
            </a:r>
            <a:endParaRPr lang="it-IT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Immagine 1" descr="ESEMPIO 45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614" y="1451183"/>
            <a:ext cx="6324089" cy="517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6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0" y="-1"/>
            <a:ext cx="9144000" cy="701751"/>
          </a:xfrm>
          <a:prstGeom prst="rect">
            <a:avLst/>
          </a:prstGeom>
          <a:solidFill>
            <a:srgbClr val="22A6A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it-IT" sz="2700" dirty="0" smtClean="0">
                <a:latin typeface="Times New Roman" pitchFamily="18" charset="0"/>
                <a:cs typeface="Times New Roman" pitchFamily="18" charset="0"/>
              </a:rPr>
              <a:t>Capitolo </a:t>
            </a:r>
            <a:r>
              <a:rPr lang="it-IT" sz="2700" dirty="0" smtClean="0">
                <a:latin typeface="Times New Roman" pitchFamily="18" charset="0"/>
                <a:cs typeface="Times New Roman" pitchFamily="18" charset="0"/>
              </a:rPr>
              <a:t>18</a:t>
            </a:r>
            <a:endParaRPr lang="it-IT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Segnaposto data 3"/>
          <p:cNvSpPr>
            <a:spLocks noGrp="1"/>
          </p:cNvSpPr>
          <p:nvPr>
            <p:ph type="dt" sz="half" idx="10"/>
          </p:nvPr>
        </p:nvSpPr>
        <p:spPr>
          <a:xfrm>
            <a:off x="174623" y="6512400"/>
            <a:ext cx="8969377" cy="345600"/>
          </a:xfrm>
        </p:spPr>
        <p:txBody>
          <a:bodyPr/>
          <a:lstStyle/>
          <a:p>
            <a:r>
              <a:rPr lang="it-IT" sz="1100" dirty="0"/>
              <a:t>A. </a:t>
            </a:r>
            <a:r>
              <a:rPr lang="it-IT" sz="1100" dirty="0" smtClean="0"/>
              <a:t>Mattiacci</a:t>
            </a:r>
            <a:r>
              <a:rPr lang="it-IT" sz="1100" dirty="0"/>
              <a:t> </a:t>
            </a:r>
            <a:r>
              <a:rPr lang="it-IT" sz="1100" dirty="0" smtClean="0"/>
              <a:t>- A. Pastore,  </a:t>
            </a:r>
            <a:r>
              <a:rPr lang="it-IT" sz="1100" i="1" dirty="0" smtClean="0"/>
              <a:t>Marketing				  					  </a:t>
            </a:r>
            <a:r>
              <a:rPr lang="it-IT" sz="1100" dirty="0" smtClean="0"/>
              <a:t>Copyright © Ulrico Hoepli Editore S.p.A. 2014</a:t>
            </a:r>
            <a:endParaRPr lang="it-IT" sz="1100" i="1" dirty="0"/>
          </a:p>
        </p:txBody>
      </p:sp>
      <p:pic>
        <p:nvPicPr>
          <p:cNvPr id="4" name="Immagine 3" descr="img 453 18 cop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40" y="1259300"/>
            <a:ext cx="7837054" cy="519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301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0" y="-1"/>
            <a:ext cx="9144000" cy="701751"/>
          </a:xfrm>
          <a:prstGeom prst="rect">
            <a:avLst/>
          </a:prstGeom>
          <a:solidFill>
            <a:srgbClr val="22A6A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it-IT" sz="2700" dirty="0" smtClean="0">
                <a:latin typeface="Times New Roman" pitchFamily="18" charset="0"/>
                <a:cs typeface="Times New Roman" pitchFamily="18" charset="0"/>
              </a:rPr>
              <a:t>Capitolo </a:t>
            </a:r>
            <a:r>
              <a:rPr lang="it-IT" sz="2700" dirty="0" smtClean="0">
                <a:latin typeface="Times New Roman" pitchFamily="18" charset="0"/>
                <a:cs typeface="Times New Roman" pitchFamily="18" charset="0"/>
              </a:rPr>
              <a:t>18</a:t>
            </a:r>
            <a:endParaRPr lang="it-IT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Segnaposto data 3"/>
          <p:cNvSpPr>
            <a:spLocks noGrp="1"/>
          </p:cNvSpPr>
          <p:nvPr>
            <p:ph type="dt" sz="half" idx="10"/>
          </p:nvPr>
        </p:nvSpPr>
        <p:spPr>
          <a:xfrm>
            <a:off x="174623" y="6512400"/>
            <a:ext cx="8969377" cy="345600"/>
          </a:xfrm>
        </p:spPr>
        <p:txBody>
          <a:bodyPr/>
          <a:lstStyle/>
          <a:p>
            <a:r>
              <a:rPr lang="it-IT" sz="1100" dirty="0"/>
              <a:t>A. </a:t>
            </a:r>
            <a:r>
              <a:rPr lang="it-IT" sz="1100" dirty="0" smtClean="0"/>
              <a:t>Mattiacci</a:t>
            </a:r>
            <a:r>
              <a:rPr lang="it-IT" sz="1100" dirty="0"/>
              <a:t> </a:t>
            </a:r>
            <a:r>
              <a:rPr lang="it-IT" sz="1100" dirty="0" smtClean="0"/>
              <a:t>- A. Pastore,  </a:t>
            </a:r>
            <a:r>
              <a:rPr lang="it-IT" sz="1100" i="1" dirty="0" smtClean="0"/>
              <a:t>Marketing				  					  </a:t>
            </a:r>
            <a:r>
              <a:rPr lang="it-IT" sz="1100" dirty="0" smtClean="0"/>
              <a:t>Copyright © Ulrico Hoepli Editore S.p.A. 2014</a:t>
            </a:r>
            <a:endParaRPr lang="it-IT" sz="1100" i="1" dirty="0"/>
          </a:p>
        </p:txBody>
      </p:sp>
      <p:pic>
        <p:nvPicPr>
          <p:cNvPr id="2" name="Immagine 1" descr="img 454 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2600"/>
            <a:ext cx="9144000" cy="333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10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0" y="-1"/>
            <a:ext cx="9144000" cy="701751"/>
          </a:xfrm>
          <a:prstGeom prst="rect">
            <a:avLst/>
          </a:prstGeom>
          <a:solidFill>
            <a:srgbClr val="22A6A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it-IT" sz="2700" dirty="0" smtClean="0">
                <a:latin typeface="Times New Roman" pitchFamily="18" charset="0"/>
                <a:cs typeface="Times New Roman" pitchFamily="18" charset="0"/>
              </a:rPr>
              <a:t>Capitolo </a:t>
            </a:r>
            <a:r>
              <a:rPr lang="it-IT" sz="2700" dirty="0" smtClean="0">
                <a:latin typeface="Times New Roman" pitchFamily="18" charset="0"/>
                <a:cs typeface="Times New Roman" pitchFamily="18" charset="0"/>
              </a:rPr>
              <a:t>17</a:t>
            </a:r>
            <a:endParaRPr lang="it-IT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Segnaposto data 3"/>
          <p:cNvSpPr>
            <a:spLocks noGrp="1"/>
          </p:cNvSpPr>
          <p:nvPr>
            <p:ph type="dt" sz="half" idx="10"/>
          </p:nvPr>
        </p:nvSpPr>
        <p:spPr>
          <a:xfrm>
            <a:off x="174623" y="6512400"/>
            <a:ext cx="8969377" cy="345600"/>
          </a:xfrm>
        </p:spPr>
        <p:txBody>
          <a:bodyPr/>
          <a:lstStyle/>
          <a:p>
            <a:r>
              <a:rPr lang="it-IT" sz="1100" dirty="0"/>
              <a:t>A. </a:t>
            </a:r>
            <a:r>
              <a:rPr lang="it-IT" sz="1100" dirty="0" smtClean="0"/>
              <a:t>Mattiacci</a:t>
            </a:r>
            <a:r>
              <a:rPr lang="it-IT" sz="1100" dirty="0"/>
              <a:t> </a:t>
            </a:r>
            <a:r>
              <a:rPr lang="it-IT" sz="1100" dirty="0" smtClean="0"/>
              <a:t>- A. Pastore,  </a:t>
            </a:r>
            <a:r>
              <a:rPr lang="it-IT" sz="1100" i="1" dirty="0" smtClean="0"/>
              <a:t>Marketing				  					  </a:t>
            </a:r>
            <a:r>
              <a:rPr lang="it-IT" sz="1100" dirty="0" smtClean="0"/>
              <a:t>Copyright © Ulrico Hoepli Editore S.p.A. 2014</a:t>
            </a:r>
            <a:endParaRPr lang="it-IT" sz="1100" i="1" dirty="0"/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 rot="16200000">
            <a:off x="-2567762" y="2567763"/>
            <a:ext cx="6507126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spcAft>
                <a:spcPts val="600"/>
              </a:spcAft>
              <a:defRPr/>
            </a:pPr>
            <a:r>
              <a:rPr lang="it-IT" sz="4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Capitolo 5</a:t>
            </a:r>
          </a:p>
          <a:p>
            <a:pPr lvl="0">
              <a:spcBef>
                <a:spcPct val="0"/>
              </a:spcBef>
              <a:defRPr/>
            </a:pPr>
            <a:r>
              <a:rPr lang="it-IT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Analisi </a:t>
            </a:r>
            <a:r>
              <a:rPr lang="it-IT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dell’offerta</a:t>
            </a:r>
          </a:p>
        </p:txBody>
      </p:sp>
      <p:pic>
        <p:nvPicPr>
          <p:cNvPr id="3" name="Immagine 2" descr="img 421 18 cop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102" y="758432"/>
            <a:ext cx="3123180" cy="575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351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0" y="-1"/>
            <a:ext cx="9144000" cy="701751"/>
          </a:xfrm>
          <a:prstGeom prst="rect">
            <a:avLst/>
          </a:prstGeom>
          <a:solidFill>
            <a:srgbClr val="22A6A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it-IT" sz="2700" dirty="0" smtClean="0">
                <a:latin typeface="Times New Roman" pitchFamily="18" charset="0"/>
                <a:cs typeface="Times New Roman" pitchFamily="18" charset="0"/>
              </a:rPr>
              <a:t>Capitolo </a:t>
            </a:r>
            <a:r>
              <a:rPr lang="it-IT" sz="2700" dirty="0" smtClean="0">
                <a:latin typeface="Times New Roman" pitchFamily="18" charset="0"/>
                <a:cs typeface="Times New Roman" pitchFamily="18" charset="0"/>
              </a:rPr>
              <a:t>18</a:t>
            </a:r>
            <a:endParaRPr lang="it-IT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Segnaposto data 3"/>
          <p:cNvSpPr>
            <a:spLocks noGrp="1"/>
          </p:cNvSpPr>
          <p:nvPr>
            <p:ph type="dt" sz="half" idx="10"/>
          </p:nvPr>
        </p:nvSpPr>
        <p:spPr>
          <a:xfrm>
            <a:off x="174623" y="6512400"/>
            <a:ext cx="8969377" cy="345600"/>
          </a:xfrm>
        </p:spPr>
        <p:txBody>
          <a:bodyPr/>
          <a:lstStyle/>
          <a:p>
            <a:r>
              <a:rPr lang="it-IT" sz="1100" dirty="0"/>
              <a:t>A. </a:t>
            </a:r>
            <a:r>
              <a:rPr lang="it-IT" sz="1100" dirty="0" smtClean="0"/>
              <a:t>Mattiacci</a:t>
            </a:r>
            <a:r>
              <a:rPr lang="it-IT" sz="1100" dirty="0"/>
              <a:t> </a:t>
            </a:r>
            <a:r>
              <a:rPr lang="it-IT" sz="1100" dirty="0" smtClean="0"/>
              <a:t>- A. Pastore,  </a:t>
            </a:r>
            <a:r>
              <a:rPr lang="it-IT" sz="1100" i="1" dirty="0" smtClean="0"/>
              <a:t>Marketing				  					  </a:t>
            </a:r>
            <a:r>
              <a:rPr lang="it-IT" sz="1100" dirty="0" smtClean="0"/>
              <a:t>Copyright © Ulrico Hoepli Editore S.p.A. 2014</a:t>
            </a:r>
            <a:endParaRPr lang="it-IT" sz="1100" i="1" dirty="0"/>
          </a:p>
        </p:txBody>
      </p:sp>
      <p:pic>
        <p:nvPicPr>
          <p:cNvPr id="2" name="Immagine 1" descr="img 458 18 cop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00"/>
            <a:ext cx="9144000" cy="348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10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0" y="-1"/>
            <a:ext cx="9144000" cy="701751"/>
          </a:xfrm>
          <a:prstGeom prst="rect">
            <a:avLst/>
          </a:prstGeom>
          <a:solidFill>
            <a:srgbClr val="22A6A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it-IT" sz="2700" dirty="0" smtClean="0">
                <a:latin typeface="Times New Roman" pitchFamily="18" charset="0"/>
                <a:cs typeface="Times New Roman" pitchFamily="18" charset="0"/>
              </a:rPr>
              <a:t>Capitolo </a:t>
            </a:r>
            <a:r>
              <a:rPr lang="it-IT" sz="2700" dirty="0" smtClean="0">
                <a:latin typeface="Times New Roman" pitchFamily="18" charset="0"/>
                <a:cs typeface="Times New Roman" pitchFamily="18" charset="0"/>
              </a:rPr>
              <a:t>18</a:t>
            </a:r>
            <a:endParaRPr lang="it-IT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Segnaposto data 3"/>
          <p:cNvSpPr>
            <a:spLocks noGrp="1"/>
          </p:cNvSpPr>
          <p:nvPr>
            <p:ph type="dt" sz="half" idx="10"/>
          </p:nvPr>
        </p:nvSpPr>
        <p:spPr>
          <a:xfrm>
            <a:off x="174623" y="6512400"/>
            <a:ext cx="8969377" cy="345600"/>
          </a:xfrm>
        </p:spPr>
        <p:txBody>
          <a:bodyPr/>
          <a:lstStyle/>
          <a:p>
            <a:r>
              <a:rPr lang="it-IT" sz="1100" dirty="0"/>
              <a:t>A. </a:t>
            </a:r>
            <a:r>
              <a:rPr lang="it-IT" sz="1100" dirty="0" smtClean="0"/>
              <a:t>Mattiacci</a:t>
            </a:r>
            <a:r>
              <a:rPr lang="it-IT" sz="1100" dirty="0"/>
              <a:t> </a:t>
            </a:r>
            <a:r>
              <a:rPr lang="it-IT" sz="1100" dirty="0" smtClean="0"/>
              <a:t>- A. Pastore,  </a:t>
            </a:r>
            <a:r>
              <a:rPr lang="it-IT" sz="1100" i="1" dirty="0" smtClean="0"/>
              <a:t>Marketing				  					  </a:t>
            </a:r>
            <a:r>
              <a:rPr lang="it-IT" sz="1100" dirty="0" smtClean="0"/>
              <a:t>Copyright © Ulrico Hoepli Editore S.p.A. 2014</a:t>
            </a:r>
            <a:endParaRPr lang="it-IT" sz="1100" i="1" dirty="0"/>
          </a:p>
        </p:txBody>
      </p:sp>
      <p:pic>
        <p:nvPicPr>
          <p:cNvPr id="3" name="Immagine 2" descr="img 461 18 cop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260" y="1071231"/>
            <a:ext cx="5447110" cy="544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773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0" y="-1"/>
            <a:ext cx="9144000" cy="701751"/>
          </a:xfrm>
          <a:prstGeom prst="rect">
            <a:avLst/>
          </a:prstGeom>
          <a:solidFill>
            <a:srgbClr val="22A6A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it-IT" sz="2700" dirty="0" smtClean="0">
                <a:latin typeface="Times New Roman" pitchFamily="18" charset="0"/>
                <a:cs typeface="Times New Roman" pitchFamily="18" charset="0"/>
              </a:rPr>
              <a:t>Capitolo </a:t>
            </a:r>
            <a:r>
              <a:rPr lang="it-IT" sz="2700" dirty="0" smtClean="0">
                <a:latin typeface="Times New Roman" pitchFamily="18" charset="0"/>
                <a:cs typeface="Times New Roman" pitchFamily="18" charset="0"/>
              </a:rPr>
              <a:t>18</a:t>
            </a:r>
            <a:endParaRPr lang="it-IT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Segnaposto data 3"/>
          <p:cNvSpPr>
            <a:spLocks noGrp="1"/>
          </p:cNvSpPr>
          <p:nvPr>
            <p:ph type="dt" sz="half" idx="10"/>
          </p:nvPr>
        </p:nvSpPr>
        <p:spPr>
          <a:xfrm>
            <a:off x="174623" y="6512400"/>
            <a:ext cx="8969377" cy="345600"/>
          </a:xfrm>
        </p:spPr>
        <p:txBody>
          <a:bodyPr/>
          <a:lstStyle/>
          <a:p>
            <a:r>
              <a:rPr lang="it-IT" sz="1100" dirty="0"/>
              <a:t>A. </a:t>
            </a:r>
            <a:r>
              <a:rPr lang="it-IT" sz="1100" dirty="0" smtClean="0"/>
              <a:t>Mattiacci</a:t>
            </a:r>
            <a:r>
              <a:rPr lang="it-IT" sz="1100" dirty="0"/>
              <a:t> </a:t>
            </a:r>
            <a:r>
              <a:rPr lang="it-IT" sz="1100" dirty="0" smtClean="0"/>
              <a:t>- A. Pastore,  </a:t>
            </a:r>
            <a:r>
              <a:rPr lang="it-IT" sz="1100" i="1" dirty="0" smtClean="0"/>
              <a:t>Marketing				  					  </a:t>
            </a:r>
            <a:r>
              <a:rPr lang="it-IT" sz="1100" dirty="0" smtClean="0"/>
              <a:t>Copyright © Ulrico Hoepli Editore S.p.A. 2014</a:t>
            </a:r>
            <a:endParaRPr lang="it-IT" sz="1100" i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-1" y="889000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22A6A8"/>
                </a:solidFill>
                <a:latin typeface="Arial" pitchFamily="34" charset="0"/>
                <a:cs typeface="Arial" pitchFamily="34" charset="0"/>
              </a:rPr>
              <a:t>Fanta</a:t>
            </a:r>
            <a:endParaRPr lang="it-IT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Immagine 2" descr="CASE HYSTORY 46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26" y="1515536"/>
            <a:ext cx="7368526" cy="480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663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0" y="-1"/>
            <a:ext cx="9144000" cy="701751"/>
          </a:xfrm>
          <a:prstGeom prst="rect">
            <a:avLst/>
          </a:prstGeom>
          <a:solidFill>
            <a:srgbClr val="22A6A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it-IT" sz="2700" dirty="0" smtClean="0">
                <a:latin typeface="Times New Roman" pitchFamily="18" charset="0"/>
                <a:cs typeface="Times New Roman" pitchFamily="18" charset="0"/>
              </a:rPr>
              <a:t>Capitolo </a:t>
            </a:r>
            <a:r>
              <a:rPr lang="it-IT" sz="2700" dirty="0" smtClean="0">
                <a:latin typeface="Times New Roman" pitchFamily="18" charset="0"/>
                <a:cs typeface="Times New Roman" pitchFamily="18" charset="0"/>
              </a:rPr>
              <a:t>19</a:t>
            </a:r>
            <a:endParaRPr lang="it-IT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Segnaposto data 3"/>
          <p:cNvSpPr>
            <a:spLocks noGrp="1"/>
          </p:cNvSpPr>
          <p:nvPr>
            <p:ph type="dt" sz="half" idx="10"/>
          </p:nvPr>
        </p:nvSpPr>
        <p:spPr>
          <a:xfrm>
            <a:off x="174623" y="6512400"/>
            <a:ext cx="8969377" cy="345600"/>
          </a:xfrm>
        </p:spPr>
        <p:txBody>
          <a:bodyPr/>
          <a:lstStyle/>
          <a:p>
            <a:r>
              <a:rPr lang="it-IT" sz="1100" dirty="0"/>
              <a:t>A. </a:t>
            </a:r>
            <a:r>
              <a:rPr lang="it-IT" sz="1100" dirty="0" smtClean="0"/>
              <a:t>Mattiacci</a:t>
            </a:r>
            <a:r>
              <a:rPr lang="it-IT" sz="1100" dirty="0"/>
              <a:t> </a:t>
            </a:r>
            <a:r>
              <a:rPr lang="it-IT" sz="1100" dirty="0" smtClean="0"/>
              <a:t>- A. Pastore,  </a:t>
            </a:r>
            <a:r>
              <a:rPr lang="it-IT" sz="1100" i="1" dirty="0" smtClean="0"/>
              <a:t>Marketing				  					  </a:t>
            </a:r>
            <a:r>
              <a:rPr lang="it-IT" sz="1100" dirty="0" smtClean="0"/>
              <a:t>Copyright © Ulrico Hoepli Editore S.p.A. 2014</a:t>
            </a:r>
            <a:endParaRPr lang="it-IT" sz="1100" i="1" dirty="0"/>
          </a:p>
        </p:txBody>
      </p:sp>
      <p:pic>
        <p:nvPicPr>
          <p:cNvPr id="3" name="Immagine 2" descr="img 466 18 cop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771" y="1110023"/>
            <a:ext cx="5217878" cy="540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663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0" y="-1"/>
            <a:ext cx="9144000" cy="701751"/>
          </a:xfrm>
          <a:prstGeom prst="rect">
            <a:avLst/>
          </a:prstGeom>
          <a:solidFill>
            <a:srgbClr val="22A6A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it-IT" sz="2700" dirty="0" smtClean="0">
                <a:latin typeface="Times New Roman" pitchFamily="18" charset="0"/>
                <a:cs typeface="Times New Roman" pitchFamily="18" charset="0"/>
              </a:rPr>
              <a:t>Capitolo </a:t>
            </a:r>
            <a:r>
              <a:rPr lang="it-IT" sz="2700" dirty="0" smtClean="0">
                <a:latin typeface="Times New Roman" pitchFamily="18" charset="0"/>
                <a:cs typeface="Times New Roman" pitchFamily="18" charset="0"/>
              </a:rPr>
              <a:t>19</a:t>
            </a:r>
            <a:endParaRPr lang="it-IT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Segnaposto data 3"/>
          <p:cNvSpPr>
            <a:spLocks noGrp="1"/>
          </p:cNvSpPr>
          <p:nvPr>
            <p:ph type="dt" sz="half" idx="10"/>
          </p:nvPr>
        </p:nvSpPr>
        <p:spPr>
          <a:xfrm>
            <a:off x="174623" y="6512400"/>
            <a:ext cx="8969377" cy="345600"/>
          </a:xfrm>
        </p:spPr>
        <p:txBody>
          <a:bodyPr/>
          <a:lstStyle/>
          <a:p>
            <a:r>
              <a:rPr lang="it-IT" sz="1100" dirty="0"/>
              <a:t>A. </a:t>
            </a:r>
            <a:r>
              <a:rPr lang="it-IT" sz="1100" dirty="0" smtClean="0"/>
              <a:t>Mattiacci</a:t>
            </a:r>
            <a:r>
              <a:rPr lang="it-IT" sz="1100" dirty="0"/>
              <a:t> </a:t>
            </a:r>
            <a:r>
              <a:rPr lang="it-IT" sz="1100" dirty="0" smtClean="0"/>
              <a:t>- A. Pastore,  </a:t>
            </a:r>
            <a:r>
              <a:rPr lang="it-IT" sz="1100" i="1" dirty="0" smtClean="0"/>
              <a:t>Marketing				  					  </a:t>
            </a:r>
            <a:r>
              <a:rPr lang="it-IT" sz="1100" dirty="0" smtClean="0"/>
              <a:t>Copyright © Ulrico Hoepli Editore S.p.A. 2014</a:t>
            </a:r>
            <a:endParaRPr lang="it-IT" sz="1100" i="1" dirty="0"/>
          </a:p>
        </p:txBody>
      </p:sp>
      <p:pic>
        <p:nvPicPr>
          <p:cNvPr id="2" name="Immagine 1" descr="img 470 19 cop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32" y="854668"/>
            <a:ext cx="7676768" cy="555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75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0" y="-1"/>
            <a:ext cx="9144000" cy="701751"/>
          </a:xfrm>
          <a:prstGeom prst="rect">
            <a:avLst/>
          </a:prstGeom>
          <a:solidFill>
            <a:srgbClr val="22A6A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it-IT" sz="2700" dirty="0" smtClean="0">
                <a:latin typeface="Times New Roman" pitchFamily="18" charset="0"/>
                <a:cs typeface="Times New Roman" pitchFamily="18" charset="0"/>
              </a:rPr>
              <a:t>Capitolo </a:t>
            </a:r>
            <a:r>
              <a:rPr lang="it-IT" sz="2700" dirty="0" smtClean="0">
                <a:latin typeface="Times New Roman" pitchFamily="18" charset="0"/>
                <a:cs typeface="Times New Roman" pitchFamily="18" charset="0"/>
              </a:rPr>
              <a:t>19</a:t>
            </a:r>
            <a:endParaRPr lang="it-IT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Segnaposto data 3"/>
          <p:cNvSpPr>
            <a:spLocks noGrp="1"/>
          </p:cNvSpPr>
          <p:nvPr>
            <p:ph type="dt" sz="half" idx="10"/>
          </p:nvPr>
        </p:nvSpPr>
        <p:spPr>
          <a:xfrm>
            <a:off x="174623" y="6512400"/>
            <a:ext cx="8969377" cy="345600"/>
          </a:xfrm>
        </p:spPr>
        <p:txBody>
          <a:bodyPr/>
          <a:lstStyle/>
          <a:p>
            <a:r>
              <a:rPr lang="it-IT" sz="1100" dirty="0"/>
              <a:t>A. </a:t>
            </a:r>
            <a:r>
              <a:rPr lang="it-IT" sz="1100" dirty="0" smtClean="0"/>
              <a:t>Mattiacci</a:t>
            </a:r>
            <a:r>
              <a:rPr lang="it-IT" sz="1100" dirty="0"/>
              <a:t> </a:t>
            </a:r>
            <a:r>
              <a:rPr lang="it-IT" sz="1100" dirty="0" smtClean="0"/>
              <a:t>- A. Pastore,  </a:t>
            </a:r>
            <a:r>
              <a:rPr lang="it-IT" sz="1100" i="1" dirty="0" smtClean="0"/>
              <a:t>Marketing				  					  </a:t>
            </a:r>
            <a:r>
              <a:rPr lang="it-IT" sz="1100" dirty="0" smtClean="0"/>
              <a:t>Copyright © Ulrico Hoepli Editore S.p.A. 2014</a:t>
            </a:r>
            <a:endParaRPr lang="it-IT" sz="1100" i="1" dirty="0"/>
          </a:p>
        </p:txBody>
      </p:sp>
      <p:pic>
        <p:nvPicPr>
          <p:cNvPr id="2" name="Immagine 1" descr="img 472 19 cop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9800"/>
            <a:ext cx="9144000" cy="242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75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0" y="-1"/>
            <a:ext cx="9144000" cy="701751"/>
          </a:xfrm>
          <a:prstGeom prst="rect">
            <a:avLst/>
          </a:prstGeom>
          <a:solidFill>
            <a:srgbClr val="22A6A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it-IT" sz="2700" dirty="0" smtClean="0">
                <a:latin typeface="Times New Roman" pitchFamily="18" charset="0"/>
                <a:cs typeface="Times New Roman" pitchFamily="18" charset="0"/>
              </a:rPr>
              <a:t>Capitolo </a:t>
            </a:r>
            <a:r>
              <a:rPr lang="it-IT" sz="2700" dirty="0" smtClean="0">
                <a:latin typeface="Times New Roman" pitchFamily="18" charset="0"/>
                <a:cs typeface="Times New Roman" pitchFamily="18" charset="0"/>
              </a:rPr>
              <a:t>19</a:t>
            </a:r>
            <a:endParaRPr lang="it-IT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Segnaposto data 3"/>
          <p:cNvSpPr>
            <a:spLocks noGrp="1"/>
          </p:cNvSpPr>
          <p:nvPr>
            <p:ph type="dt" sz="half" idx="10"/>
          </p:nvPr>
        </p:nvSpPr>
        <p:spPr>
          <a:xfrm>
            <a:off x="174623" y="6512400"/>
            <a:ext cx="8969377" cy="345600"/>
          </a:xfrm>
        </p:spPr>
        <p:txBody>
          <a:bodyPr/>
          <a:lstStyle/>
          <a:p>
            <a:r>
              <a:rPr lang="it-IT" sz="1100" dirty="0"/>
              <a:t>A. </a:t>
            </a:r>
            <a:r>
              <a:rPr lang="it-IT" sz="1100" dirty="0" smtClean="0"/>
              <a:t>Mattiacci</a:t>
            </a:r>
            <a:r>
              <a:rPr lang="it-IT" sz="1100" dirty="0"/>
              <a:t> </a:t>
            </a:r>
            <a:r>
              <a:rPr lang="it-IT" sz="1100" dirty="0" smtClean="0"/>
              <a:t>- A. Pastore,  </a:t>
            </a:r>
            <a:r>
              <a:rPr lang="it-IT" sz="1100" i="1" dirty="0" smtClean="0"/>
              <a:t>Marketing				  					  </a:t>
            </a:r>
            <a:r>
              <a:rPr lang="it-IT" sz="1100" dirty="0" smtClean="0"/>
              <a:t>Copyright © Ulrico Hoepli Editore S.p.A. 2014</a:t>
            </a:r>
            <a:endParaRPr lang="it-IT" sz="1100" i="1" dirty="0"/>
          </a:p>
        </p:txBody>
      </p:sp>
      <p:pic>
        <p:nvPicPr>
          <p:cNvPr id="2" name="Immagine 1" descr="img 476 19 cop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72" y="1207692"/>
            <a:ext cx="8453538" cy="483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75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0" y="-1"/>
            <a:ext cx="9144000" cy="701751"/>
          </a:xfrm>
          <a:prstGeom prst="rect">
            <a:avLst/>
          </a:prstGeom>
          <a:solidFill>
            <a:srgbClr val="22A6A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it-IT" sz="2700" dirty="0" smtClean="0">
                <a:latin typeface="Times New Roman" pitchFamily="18" charset="0"/>
                <a:cs typeface="Times New Roman" pitchFamily="18" charset="0"/>
              </a:rPr>
              <a:t>Capitolo </a:t>
            </a:r>
            <a:r>
              <a:rPr lang="it-IT" sz="2700" dirty="0" smtClean="0">
                <a:latin typeface="Times New Roman" pitchFamily="18" charset="0"/>
                <a:cs typeface="Times New Roman" pitchFamily="18" charset="0"/>
              </a:rPr>
              <a:t>19</a:t>
            </a:r>
            <a:endParaRPr lang="it-IT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Segnaposto data 3"/>
          <p:cNvSpPr>
            <a:spLocks noGrp="1"/>
          </p:cNvSpPr>
          <p:nvPr>
            <p:ph type="dt" sz="half" idx="10"/>
          </p:nvPr>
        </p:nvSpPr>
        <p:spPr>
          <a:xfrm>
            <a:off x="174623" y="6512400"/>
            <a:ext cx="8969377" cy="345600"/>
          </a:xfrm>
        </p:spPr>
        <p:txBody>
          <a:bodyPr/>
          <a:lstStyle/>
          <a:p>
            <a:r>
              <a:rPr lang="it-IT" sz="1100" dirty="0"/>
              <a:t>A. </a:t>
            </a:r>
            <a:r>
              <a:rPr lang="it-IT" sz="1100" dirty="0" smtClean="0"/>
              <a:t>Mattiacci</a:t>
            </a:r>
            <a:r>
              <a:rPr lang="it-IT" sz="1100" dirty="0"/>
              <a:t> </a:t>
            </a:r>
            <a:r>
              <a:rPr lang="it-IT" sz="1100" dirty="0" smtClean="0"/>
              <a:t>- A. Pastore,  </a:t>
            </a:r>
            <a:r>
              <a:rPr lang="it-IT" sz="1100" i="1" dirty="0" smtClean="0"/>
              <a:t>Marketing				  					  </a:t>
            </a:r>
            <a:r>
              <a:rPr lang="it-IT" sz="1100" dirty="0" smtClean="0"/>
              <a:t>Copyright © Ulrico Hoepli Editore S.p.A. 2014</a:t>
            </a:r>
            <a:endParaRPr lang="it-IT" sz="1100" i="1" dirty="0"/>
          </a:p>
        </p:txBody>
      </p:sp>
      <p:pic>
        <p:nvPicPr>
          <p:cNvPr id="2" name="Immagine 1" descr="img 481 19 cop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42" y="1108043"/>
            <a:ext cx="7134261" cy="523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75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0" y="-1"/>
            <a:ext cx="9144000" cy="701751"/>
          </a:xfrm>
          <a:prstGeom prst="rect">
            <a:avLst/>
          </a:prstGeom>
          <a:solidFill>
            <a:srgbClr val="22A6A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it-IT" sz="2700" dirty="0" smtClean="0">
                <a:latin typeface="Times New Roman" pitchFamily="18" charset="0"/>
                <a:cs typeface="Times New Roman" pitchFamily="18" charset="0"/>
              </a:rPr>
              <a:t>Capitolo </a:t>
            </a:r>
            <a:r>
              <a:rPr lang="it-IT" sz="2700" dirty="0" smtClean="0">
                <a:latin typeface="Times New Roman" pitchFamily="18" charset="0"/>
                <a:cs typeface="Times New Roman" pitchFamily="18" charset="0"/>
              </a:rPr>
              <a:t>19</a:t>
            </a:r>
            <a:endParaRPr lang="it-IT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Segnaposto data 3"/>
          <p:cNvSpPr>
            <a:spLocks noGrp="1"/>
          </p:cNvSpPr>
          <p:nvPr>
            <p:ph type="dt" sz="half" idx="10"/>
          </p:nvPr>
        </p:nvSpPr>
        <p:spPr>
          <a:xfrm>
            <a:off x="174623" y="6512400"/>
            <a:ext cx="8969377" cy="345600"/>
          </a:xfrm>
        </p:spPr>
        <p:txBody>
          <a:bodyPr/>
          <a:lstStyle/>
          <a:p>
            <a:r>
              <a:rPr lang="it-IT" sz="1100" dirty="0"/>
              <a:t>A. </a:t>
            </a:r>
            <a:r>
              <a:rPr lang="it-IT" sz="1100" dirty="0" smtClean="0"/>
              <a:t>Mattiacci</a:t>
            </a:r>
            <a:r>
              <a:rPr lang="it-IT" sz="1100" dirty="0"/>
              <a:t> </a:t>
            </a:r>
            <a:r>
              <a:rPr lang="it-IT" sz="1100" dirty="0" smtClean="0"/>
              <a:t>- A. Pastore,  </a:t>
            </a:r>
            <a:r>
              <a:rPr lang="it-IT" sz="1100" i="1" dirty="0" smtClean="0"/>
              <a:t>Marketing				  					  </a:t>
            </a:r>
            <a:r>
              <a:rPr lang="it-IT" sz="1100" dirty="0" smtClean="0"/>
              <a:t>Copyright © Ulrico Hoepli Editore S.p.A. 2014</a:t>
            </a:r>
            <a:endParaRPr lang="it-IT" sz="1100" i="1" dirty="0"/>
          </a:p>
        </p:txBody>
      </p:sp>
      <p:pic>
        <p:nvPicPr>
          <p:cNvPr id="2" name="Immagine 1" descr="img 486 19 cop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903" y="1051349"/>
            <a:ext cx="4268350" cy="546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75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0" y="-1"/>
            <a:ext cx="9144000" cy="701751"/>
          </a:xfrm>
          <a:prstGeom prst="rect">
            <a:avLst/>
          </a:prstGeom>
          <a:solidFill>
            <a:srgbClr val="22A6A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it-IT" sz="2700" dirty="0" smtClean="0">
                <a:latin typeface="Times New Roman" pitchFamily="18" charset="0"/>
                <a:cs typeface="Times New Roman" pitchFamily="18" charset="0"/>
              </a:rPr>
              <a:t>Capitolo </a:t>
            </a:r>
            <a:r>
              <a:rPr lang="it-IT" sz="2700" dirty="0" smtClean="0">
                <a:latin typeface="Times New Roman" pitchFamily="18" charset="0"/>
                <a:cs typeface="Times New Roman" pitchFamily="18" charset="0"/>
              </a:rPr>
              <a:t>19</a:t>
            </a:r>
            <a:endParaRPr lang="it-IT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Segnaposto data 3"/>
          <p:cNvSpPr>
            <a:spLocks noGrp="1"/>
          </p:cNvSpPr>
          <p:nvPr>
            <p:ph type="dt" sz="half" idx="10"/>
          </p:nvPr>
        </p:nvSpPr>
        <p:spPr>
          <a:xfrm>
            <a:off x="174623" y="6512400"/>
            <a:ext cx="8969377" cy="345600"/>
          </a:xfrm>
        </p:spPr>
        <p:txBody>
          <a:bodyPr/>
          <a:lstStyle/>
          <a:p>
            <a:r>
              <a:rPr lang="it-IT" sz="1100" dirty="0"/>
              <a:t>A. </a:t>
            </a:r>
            <a:r>
              <a:rPr lang="it-IT" sz="1100" dirty="0" smtClean="0"/>
              <a:t>Mattiacci</a:t>
            </a:r>
            <a:r>
              <a:rPr lang="it-IT" sz="1100" dirty="0"/>
              <a:t> </a:t>
            </a:r>
            <a:r>
              <a:rPr lang="it-IT" sz="1100" dirty="0" smtClean="0"/>
              <a:t>- A. Pastore,  </a:t>
            </a:r>
            <a:r>
              <a:rPr lang="it-IT" sz="1100" i="1" dirty="0" smtClean="0"/>
              <a:t>Marketing				  					  </a:t>
            </a:r>
            <a:r>
              <a:rPr lang="it-IT" sz="1100" dirty="0" smtClean="0"/>
              <a:t>Copyright © Ulrico Hoepli Editore S.p.A. 2014</a:t>
            </a:r>
            <a:endParaRPr lang="it-IT" sz="1100" i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-1" y="889000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22A6A8"/>
                </a:solidFill>
                <a:latin typeface="Arial" pitchFamily="34" charset="0"/>
                <a:cs typeface="Arial" pitchFamily="34" charset="0"/>
              </a:rPr>
              <a:t>McDonald’s </a:t>
            </a:r>
            <a:endParaRPr lang="it-IT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Immagine 1" descr="CASE HISTORY 49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40" y="1627428"/>
            <a:ext cx="6920562" cy="448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541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0" y="-1"/>
            <a:ext cx="9144000" cy="701751"/>
          </a:xfrm>
          <a:prstGeom prst="rect">
            <a:avLst/>
          </a:prstGeom>
          <a:solidFill>
            <a:srgbClr val="22A6A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it-IT" sz="2700" dirty="0" smtClean="0">
                <a:latin typeface="Times New Roman" pitchFamily="18" charset="0"/>
                <a:cs typeface="Times New Roman" pitchFamily="18" charset="0"/>
              </a:rPr>
              <a:t>Capitolo </a:t>
            </a:r>
            <a:r>
              <a:rPr lang="it-IT" sz="2700" dirty="0" smtClean="0">
                <a:latin typeface="Times New Roman" pitchFamily="18" charset="0"/>
                <a:cs typeface="Times New Roman" pitchFamily="18" charset="0"/>
              </a:rPr>
              <a:t>17</a:t>
            </a:r>
            <a:endParaRPr lang="it-IT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Segnaposto data 3"/>
          <p:cNvSpPr>
            <a:spLocks noGrp="1"/>
          </p:cNvSpPr>
          <p:nvPr>
            <p:ph type="dt" sz="half" idx="10"/>
          </p:nvPr>
        </p:nvSpPr>
        <p:spPr>
          <a:xfrm>
            <a:off x="174623" y="6512400"/>
            <a:ext cx="8969377" cy="345600"/>
          </a:xfrm>
        </p:spPr>
        <p:txBody>
          <a:bodyPr/>
          <a:lstStyle/>
          <a:p>
            <a:r>
              <a:rPr lang="it-IT" sz="1100" dirty="0"/>
              <a:t>A. </a:t>
            </a:r>
            <a:r>
              <a:rPr lang="it-IT" sz="1100" dirty="0" smtClean="0"/>
              <a:t>Mattiacci</a:t>
            </a:r>
            <a:r>
              <a:rPr lang="it-IT" sz="1100" dirty="0"/>
              <a:t> </a:t>
            </a:r>
            <a:r>
              <a:rPr lang="it-IT" sz="1100" dirty="0" smtClean="0"/>
              <a:t>- A. Pastore,  </a:t>
            </a:r>
            <a:r>
              <a:rPr lang="it-IT" sz="1100" i="1" dirty="0" smtClean="0"/>
              <a:t>Marketing				  					  </a:t>
            </a:r>
            <a:r>
              <a:rPr lang="it-IT" sz="1100" dirty="0" smtClean="0"/>
              <a:t>Copyright © Ulrico Hoepli Editore S.p.A. 2014</a:t>
            </a:r>
            <a:endParaRPr lang="it-IT" sz="1100" i="1" dirty="0"/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 rot="16200000">
            <a:off x="-2567762" y="2567763"/>
            <a:ext cx="6507126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spcAft>
                <a:spcPts val="600"/>
              </a:spcAft>
              <a:defRPr/>
            </a:pPr>
            <a:r>
              <a:rPr lang="it-IT" sz="4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Capitolo 5</a:t>
            </a:r>
          </a:p>
          <a:p>
            <a:pPr lvl="0">
              <a:spcBef>
                <a:spcPct val="0"/>
              </a:spcBef>
              <a:defRPr/>
            </a:pPr>
            <a:r>
              <a:rPr lang="it-IT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Analisi </a:t>
            </a:r>
            <a:r>
              <a:rPr lang="it-IT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dell’offerta</a:t>
            </a:r>
          </a:p>
        </p:txBody>
      </p:sp>
      <p:pic>
        <p:nvPicPr>
          <p:cNvPr id="2" name="Immagine 1" descr="ESEMPIO 424 cop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41" y="1455248"/>
            <a:ext cx="7417844" cy="5057152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-1" y="889000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22A6A8"/>
                </a:solidFill>
                <a:latin typeface="Arial" pitchFamily="34" charset="0"/>
                <a:cs typeface="Arial" pitchFamily="34" charset="0"/>
              </a:rPr>
              <a:t>WWF – </a:t>
            </a:r>
            <a:r>
              <a:rPr lang="it-IT" sz="2400" b="1" dirty="0" err="1">
                <a:solidFill>
                  <a:srgbClr val="22A6A8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it-IT" sz="2400" b="1" dirty="0" err="1" smtClean="0">
                <a:solidFill>
                  <a:srgbClr val="22A6A8"/>
                </a:solidFill>
                <a:latin typeface="Arial" pitchFamily="34" charset="0"/>
                <a:cs typeface="Arial" pitchFamily="34" charset="0"/>
              </a:rPr>
              <a:t>efore</a:t>
            </a:r>
            <a:r>
              <a:rPr lang="it-IT" sz="2400" b="1" dirty="0" smtClean="0">
                <a:solidFill>
                  <a:srgbClr val="22A6A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400" b="1" dirty="0" err="1" smtClean="0">
                <a:solidFill>
                  <a:srgbClr val="22A6A8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it-IT" sz="2400" b="1" dirty="0" smtClean="0">
                <a:solidFill>
                  <a:srgbClr val="22A6A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400" b="1" dirty="0" err="1" smtClean="0">
                <a:solidFill>
                  <a:srgbClr val="22A6A8"/>
                </a:solidFill>
                <a:latin typeface="Arial" pitchFamily="34" charset="0"/>
                <a:cs typeface="Arial" pitchFamily="34" charset="0"/>
              </a:rPr>
              <a:t>too</a:t>
            </a:r>
            <a:r>
              <a:rPr lang="it-IT" sz="2400" b="1" dirty="0" smtClean="0">
                <a:solidFill>
                  <a:srgbClr val="22A6A8"/>
                </a:solidFill>
                <a:latin typeface="Arial" pitchFamily="34" charset="0"/>
                <a:cs typeface="Arial" pitchFamily="34" charset="0"/>
              </a:rPr>
              <a:t> late</a:t>
            </a:r>
            <a:endParaRPr lang="it-IT" sz="2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248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0" y="-1"/>
            <a:ext cx="9144000" cy="701751"/>
          </a:xfrm>
          <a:prstGeom prst="rect">
            <a:avLst/>
          </a:prstGeom>
          <a:solidFill>
            <a:srgbClr val="22A6A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it-IT" sz="2700" dirty="0" smtClean="0">
                <a:latin typeface="Times New Roman" pitchFamily="18" charset="0"/>
                <a:cs typeface="Times New Roman" pitchFamily="18" charset="0"/>
              </a:rPr>
              <a:t>Capitolo </a:t>
            </a:r>
            <a:r>
              <a:rPr lang="it-IT" sz="2700" dirty="0" smtClean="0">
                <a:latin typeface="Times New Roman" pitchFamily="18" charset="0"/>
                <a:cs typeface="Times New Roman" pitchFamily="18" charset="0"/>
              </a:rPr>
              <a:t>20</a:t>
            </a:r>
            <a:endParaRPr lang="it-IT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Segnaposto data 3"/>
          <p:cNvSpPr>
            <a:spLocks noGrp="1"/>
          </p:cNvSpPr>
          <p:nvPr>
            <p:ph type="dt" sz="half" idx="10"/>
          </p:nvPr>
        </p:nvSpPr>
        <p:spPr>
          <a:xfrm>
            <a:off x="174623" y="6512400"/>
            <a:ext cx="8969377" cy="345600"/>
          </a:xfrm>
        </p:spPr>
        <p:txBody>
          <a:bodyPr/>
          <a:lstStyle/>
          <a:p>
            <a:r>
              <a:rPr lang="it-IT" sz="1100" dirty="0"/>
              <a:t>A. </a:t>
            </a:r>
            <a:r>
              <a:rPr lang="it-IT" sz="1100" dirty="0" smtClean="0"/>
              <a:t>Mattiacci</a:t>
            </a:r>
            <a:r>
              <a:rPr lang="it-IT" sz="1100" dirty="0"/>
              <a:t> </a:t>
            </a:r>
            <a:r>
              <a:rPr lang="it-IT" sz="1100" dirty="0" smtClean="0"/>
              <a:t>- A. Pastore,  </a:t>
            </a:r>
            <a:r>
              <a:rPr lang="it-IT" sz="1100" i="1" dirty="0" smtClean="0"/>
              <a:t>Marketing				  					  </a:t>
            </a:r>
            <a:r>
              <a:rPr lang="it-IT" sz="1100" dirty="0" smtClean="0"/>
              <a:t>Copyright © Ulrico Hoepli Editore S.p.A. 2014</a:t>
            </a:r>
            <a:endParaRPr lang="it-IT" sz="1100" i="1" dirty="0"/>
          </a:p>
        </p:txBody>
      </p:sp>
      <p:pic>
        <p:nvPicPr>
          <p:cNvPr id="3" name="Immagine 2" descr="img 496 20 cop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199" y="1142630"/>
            <a:ext cx="5590171" cy="536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6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0" y="-1"/>
            <a:ext cx="9144000" cy="701751"/>
          </a:xfrm>
          <a:prstGeom prst="rect">
            <a:avLst/>
          </a:prstGeom>
          <a:solidFill>
            <a:srgbClr val="22A6A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it-IT" sz="2700" dirty="0" smtClean="0">
                <a:latin typeface="Times New Roman" pitchFamily="18" charset="0"/>
                <a:cs typeface="Times New Roman" pitchFamily="18" charset="0"/>
              </a:rPr>
              <a:t>Capitolo </a:t>
            </a:r>
            <a:r>
              <a:rPr lang="it-IT" sz="2700" dirty="0" smtClean="0">
                <a:latin typeface="Times New Roman" pitchFamily="18" charset="0"/>
                <a:cs typeface="Times New Roman" pitchFamily="18" charset="0"/>
              </a:rPr>
              <a:t>20</a:t>
            </a:r>
            <a:endParaRPr lang="it-IT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Segnaposto data 3"/>
          <p:cNvSpPr>
            <a:spLocks noGrp="1"/>
          </p:cNvSpPr>
          <p:nvPr>
            <p:ph type="dt" sz="half" idx="10"/>
          </p:nvPr>
        </p:nvSpPr>
        <p:spPr>
          <a:xfrm>
            <a:off x="174623" y="6512400"/>
            <a:ext cx="8969377" cy="345600"/>
          </a:xfrm>
        </p:spPr>
        <p:txBody>
          <a:bodyPr/>
          <a:lstStyle/>
          <a:p>
            <a:r>
              <a:rPr lang="it-IT" sz="1100" dirty="0"/>
              <a:t>A. </a:t>
            </a:r>
            <a:r>
              <a:rPr lang="it-IT" sz="1100" dirty="0" smtClean="0"/>
              <a:t>Mattiacci</a:t>
            </a:r>
            <a:r>
              <a:rPr lang="it-IT" sz="1100" dirty="0"/>
              <a:t> </a:t>
            </a:r>
            <a:r>
              <a:rPr lang="it-IT" sz="1100" dirty="0" smtClean="0"/>
              <a:t>- A. Pastore,  </a:t>
            </a:r>
            <a:r>
              <a:rPr lang="it-IT" sz="1100" i="1" dirty="0" smtClean="0"/>
              <a:t>Marketing				  					  </a:t>
            </a:r>
            <a:r>
              <a:rPr lang="it-IT" sz="1100" dirty="0" smtClean="0"/>
              <a:t>Copyright © Ulrico Hoepli Editore S.p.A. 2014</a:t>
            </a:r>
            <a:endParaRPr lang="it-IT" sz="1100" i="1" dirty="0"/>
          </a:p>
        </p:txBody>
      </p:sp>
      <p:pic>
        <p:nvPicPr>
          <p:cNvPr id="3" name="Immagine 2" descr="img 501 20 copi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968"/>
          <a:stretch/>
        </p:blipFill>
        <p:spPr>
          <a:xfrm>
            <a:off x="591825" y="2120601"/>
            <a:ext cx="5163054" cy="3020588"/>
          </a:xfrm>
          <a:prstGeom prst="rect">
            <a:avLst/>
          </a:prstGeom>
        </p:spPr>
      </p:pic>
      <p:pic>
        <p:nvPicPr>
          <p:cNvPr id="4" name="Immagine 3" descr="img 501 20 copi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0" t="56270" r="44443"/>
          <a:stretch/>
        </p:blipFill>
        <p:spPr>
          <a:xfrm>
            <a:off x="5890506" y="2120601"/>
            <a:ext cx="2826167" cy="299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6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0" y="-1"/>
            <a:ext cx="9144000" cy="701751"/>
          </a:xfrm>
          <a:prstGeom prst="rect">
            <a:avLst/>
          </a:prstGeom>
          <a:solidFill>
            <a:srgbClr val="22A6A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it-IT" sz="2700" dirty="0" smtClean="0">
                <a:latin typeface="Times New Roman" pitchFamily="18" charset="0"/>
                <a:cs typeface="Times New Roman" pitchFamily="18" charset="0"/>
              </a:rPr>
              <a:t>Capitolo </a:t>
            </a:r>
            <a:r>
              <a:rPr lang="it-IT" sz="2700" dirty="0" smtClean="0">
                <a:latin typeface="Times New Roman" pitchFamily="18" charset="0"/>
                <a:cs typeface="Times New Roman" pitchFamily="18" charset="0"/>
              </a:rPr>
              <a:t>20</a:t>
            </a:r>
            <a:endParaRPr lang="it-IT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Segnaposto data 3"/>
          <p:cNvSpPr>
            <a:spLocks noGrp="1"/>
          </p:cNvSpPr>
          <p:nvPr>
            <p:ph type="dt" sz="half" idx="10"/>
          </p:nvPr>
        </p:nvSpPr>
        <p:spPr>
          <a:xfrm>
            <a:off x="174623" y="6512400"/>
            <a:ext cx="8969377" cy="345600"/>
          </a:xfrm>
        </p:spPr>
        <p:txBody>
          <a:bodyPr/>
          <a:lstStyle/>
          <a:p>
            <a:r>
              <a:rPr lang="it-IT" sz="1100" dirty="0"/>
              <a:t>A. </a:t>
            </a:r>
            <a:r>
              <a:rPr lang="it-IT" sz="1100" dirty="0" smtClean="0"/>
              <a:t>Mattiacci</a:t>
            </a:r>
            <a:r>
              <a:rPr lang="it-IT" sz="1100" dirty="0"/>
              <a:t> </a:t>
            </a:r>
            <a:r>
              <a:rPr lang="it-IT" sz="1100" dirty="0" smtClean="0"/>
              <a:t>- A. Pastore,  </a:t>
            </a:r>
            <a:r>
              <a:rPr lang="it-IT" sz="1100" i="1" dirty="0" smtClean="0"/>
              <a:t>Marketing				  					  </a:t>
            </a:r>
            <a:r>
              <a:rPr lang="it-IT" sz="1100" dirty="0" smtClean="0"/>
              <a:t>Copyright © Ulrico Hoepli Editore S.p.A. 2014</a:t>
            </a:r>
            <a:endParaRPr lang="it-IT" sz="1100" i="1" dirty="0"/>
          </a:p>
        </p:txBody>
      </p:sp>
      <p:pic>
        <p:nvPicPr>
          <p:cNvPr id="2" name="Immagine 1" descr="img 503 20 cop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046" y="961784"/>
            <a:ext cx="5282126" cy="555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684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0" y="-1"/>
            <a:ext cx="9144000" cy="701751"/>
          </a:xfrm>
          <a:prstGeom prst="rect">
            <a:avLst/>
          </a:prstGeom>
          <a:solidFill>
            <a:srgbClr val="22A6A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it-IT" sz="2700" dirty="0" smtClean="0">
                <a:latin typeface="Times New Roman" pitchFamily="18" charset="0"/>
                <a:cs typeface="Times New Roman" pitchFamily="18" charset="0"/>
              </a:rPr>
              <a:t>Capitolo </a:t>
            </a:r>
            <a:r>
              <a:rPr lang="it-IT" sz="2700" dirty="0" smtClean="0">
                <a:latin typeface="Times New Roman" pitchFamily="18" charset="0"/>
                <a:cs typeface="Times New Roman" pitchFamily="18" charset="0"/>
              </a:rPr>
              <a:t>20</a:t>
            </a:r>
            <a:endParaRPr lang="it-IT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Segnaposto data 3"/>
          <p:cNvSpPr>
            <a:spLocks noGrp="1"/>
          </p:cNvSpPr>
          <p:nvPr>
            <p:ph type="dt" sz="half" idx="10"/>
          </p:nvPr>
        </p:nvSpPr>
        <p:spPr>
          <a:xfrm>
            <a:off x="174623" y="6512400"/>
            <a:ext cx="8969377" cy="345600"/>
          </a:xfrm>
        </p:spPr>
        <p:txBody>
          <a:bodyPr/>
          <a:lstStyle/>
          <a:p>
            <a:r>
              <a:rPr lang="it-IT" sz="1100" dirty="0"/>
              <a:t>A. </a:t>
            </a:r>
            <a:r>
              <a:rPr lang="it-IT" sz="1100" dirty="0" smtClean="0"/>
              <a:t>Mattiacci</a:t>
            </a:r>
            <a:r>
              <a:rPr lang="it-IT" sz="1100" dirty="0"/>
              <a:t> </a:t>
            </a:r>
            <a:r>
              <a:rPr lang="it-IT" sz="1100" dirty="0" smtClean="0"/>
              <a:t>- A. Pastore,  </a:t>
            </a:r>
            <a:r>
              <a:rPr lang="it-IT" sz="1100" i="1" dirty="0" smtClean="0"/>
              <a:t>Marketing				  					  </a:t>
            </a:r>
            <a:r>
              <a:rPr lang="it-IT" sz="1100" dirty="0" smtClean="0"/>
              <a:t>Copyright © Ulrico Hoepli Editore S.p.A. 2014</a:t>
            </a:r>
            <a:endParaRPr lang="it-IT" sz="1100" i="1" dirty="0"/>
          </a:p>
        </p:txBody>
      </p:sp>
      <p:pic>
        <p:nvPicPr>
          <p:cNvPr id="2" name="Immagine 1" descr="CASE HISTORY 5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495" y="1547649"/>
            <a:ext cx="5880171" cy="4816803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-1" y="889000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 smtClean="0">
                <a:solidFill>
                  <a:srgbClr val="22A6A8"/>
                </a:solidFill>
                <a:latin typeface="Arial" pitchFamily="34" charset="0"/>
                <a:cs typeface="Arial" pitchFamily="34" charset="0"/>
              </a:rPr>
              <a:t>Irsap</a:t>
            </a:r>
            <a:endParaRPr lang="it-IT" sz="2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684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0" y="-1"/>
            <a:ext cx="9144000" cy="701751"/>
          </a:xfrm>
          <a:prstGeom prst="rect">
            <a:avLst/>
          </a:prstGeom>
          <a:solidFill>
            <a:srgbClr val="22A6A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it-IT" sz="2700" dirty="0" smtClean="0">
                <a:latin typeface="Times New Roman" pitchFamily="18" charset="0"/>
                <a:cs typeface="Times New Roman" pitchFamily="18" charset="0"/>
              </a:rPr>
              <a:t>Capitolo </a:t>
            </a:r>
            <a:r>
              <a:rPr lang="it-IT" sz="2700" dirty="0" smtClean="0">
                <a:latin typeface="Times New Roman" pitchFamily="18" charset="0"/>
                <a:cs typeface="Times New Roman" pitchFamily="18" charset="0"/>
              </a:rPr>
              <a:t>21</a:t>
            </a:r>
            <a:endParaRPr lang="it-IT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Segnaposto data 3"/>
          <p:cNvSpPr>
            <a:spLocks noGrp="1"/>
          </p:cNvSpPr>
          <p:nvPr>
            <p:ph type="dt" sz="half" idx="10"/>
          </p:nvPr>
        </p:nvSpPr>
        <p:spPr>
          <a:xfrm>
            <a:off x="174623" y="6512400"/>
            <a:ext cx="8969377" cy="345600"/>
          </a:xfrm>
        </p:spPr>
        <p:txBody>
          <a:bodyPr/>
          <a:lstStyle/>
          <a:p>
            <a:r>
              <a:rPr lang="it-IT" sz="1100" dirty="0"/>
              <a:t>A. </a:t>
            </a:r>
            <a:r>
              <a:rPr lang="it-IT" sz="1100" dirty="0" smtClean="0"/>
              <a:t>Mattiacci</a:t>
            </a:r>
            <a:r>
              <a:rPr lang="it-IT" sz="1100" dirty="0"/>
              <a:t> </a:t>
            </a:r>
            <a:r>
              <a:rPr lang="it-IT" sz="1100" dirty="0" smtClean="0"/>
              <a:t>- A. Pastore,  </a:t>
            </a:r>
            <a:r>
              <a:rPr lang="it-IT" sz="1100" i="1" dirty="0" smtClean="0"/>
              <a:t>Marketing				  					  </a:t>
            </a:r>
            <a:r>
              <a:rPr lang="it-IT" sz="1100" dirty="0" smtClean="0"/>
              <a:t>Copyright © Ulrico Hoepli Editore S.p.A. 2014</a:t>
            </a:r>
            <a:endParaRPr lang="it-IT" sz="1100" i="1" dirty="0"/>
          </a:p>
        </p:txBody>
      </p:sp>
      <p:pic>
        <p:nvPicPr>
          <p:cNvPr id="3" name="Immagine 2" descr="img 516 20 cop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462" y="1096135"/>
            <a:ext cx="5744173" cy="519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352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0" y="-1"/>
            <a:ext cx="9144000" cy="701751"/>
          </a:xfrm>
          <a:prstGeom prst="rect">
            <a:avLst/>
          </a:prstGeom>
          <a:solidFill>
            <a:srgbClr val="22A6A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it-IT" sz="2700" dirty="0" smtClean="0">
                <a:latin typeface="Times New Roman" pitchFamily="18" charset="0"/>
                <a:cs typeface="Times New Roman" pitchFamily="18" charset="0"/>
              </a:rPr>
              <a:t>Capitolo </a:t>
            </a:r>
            <a:r>
              <a:rPr lang="it-IT" sz="2700" dirty="0" smtClean="0">
                <a:latin typeface="Times New Roman" pitchFamily="18" charset="0"/>
                <a:cs typeface="Times New Roman" pitchFamily="18" charset="0"/>
              </a:rPr>
              <a:t>21</a:t>
            </a:r>
            <a:endParaRPr lang="it-IT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Segnaposto data 3"/>
          <p:cNvSpPr>
            <a:spLocks noGrp="1"/>
          </p:cNvSpPr>
          <p:nvPr>
            <p:ph type="dt" sz="half" idx="10"/>
          </p:nvPr>
        </p:nvSpPr>
        <p:spPr>
          <a:xfrm>
            <a:off x="174623" y="6512400"/>
            <a:ext cx="8969377" cy="345600"/>
          </a:xfrm>
        </p:spPr>
        <p:txBody>
          <a:bodyPr/>
          <a:lstStyle/>
          <a:p>
            <a:r>
              <a:rPr lang="it-IT" sz="1100" dirty="0"/>
              <a:t>A. </a:t>
            </a:r>
            <a:r>
              <a:rPr lang="it-IT" sz="1100" dirty="0" smtClean="0"/>
              <a:t>Mattiacci</a:t>
            </a:r>
            <a:r>
              <a:rPr lang="it-IT" sz="1100" dirty="0"/>
              <a:t> </a:t>
            </a:r>
            <a:r>
              <a:rPr lang="it-IT" sz="1100" dirty="0" smtClean="0"/>
              <a:t>- A. Pastore,  </a:t>
            </a:r>
            <a:r>
              <a:rPr lang="it-IT" sz="1100" i="1" dirty="0" smtClean="0"/>
              <a:t>Marketing				  					  </a:t>
            </a:r>
            <a:r>
              <a:rPr lang="it-IT" sz="1100" dirty="0" smtClean="0"/>
              <a:t>Copyright © Ulrico Hoepli Editore S.p.A. 2014</a:t>
            </a:r>
            <a:endParaRPr lang="it-IT" sz="1100" i="1" dirty="0"/>
          </a:p>
        </p:txBody>
      </p:sp>
      <p:pic>
        <p:nvPicPr>
          <p:cNvPr id="2" name="Immagine 1" descr="img 531 21 cop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391" y="1146595"/>
            <a:ext cx="5425563" cy="484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551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0" y="-1"/>
            <a:ext cx="9144000" cy="701751"/>
          </a:xfrm>
          <a:prstGeom prst="rect">
            <a:avLst/>
          </a:prstGeom>
          <a:solidFill>
            <a:srgbClr val="22A6A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it-IT" sz="2700" dirty="0" smtClean="0">
                <a:latin typeface="Times New Roman" pitchFamily="18" charset="0"/>
                <a:cs typeface="Times New Roman" pitchFamily="18" charset="0"/>
              </a:rPr>
              <a:t>Capitolo </a:t>
            </a:r>
            <a:r>
              <a:rPr lang="it-IT" sz="2700" dirty="0" smtClean="0">
                <a:latin typeface="Times New Roman" pitchFamily="18" charset="0"/>
                <a:cs typeface="Times New Roman" pitchFamily="18" charset="0"/>
              </a:rPr>
              <a:t>17</a:t>
            </a:r>
            <a:endParaRPr lang="it-IT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Segnaposto data 3"/>
          <p:cNvSpPr>
            <a:spLocks noGrp="1"/>
          </p:cNvSpPr>
          <p:nvPr>
            <p:ph type="dt" sz="half" idx="10"/>
          </p:nvPr>
        </p:nvSpPr>
        <p:spPr>
          <a:xfrm>
            <a:off x="174623" y="6512400"/>
            <a:ext cx="8969377" cy="345600"/>
          </a:xfrm>
        </p:spPr>
        <p:txBody>
          <a:bodyPr/>
          <a:lstStyle/>
          <a:p>
            <a:r>
              <a:rPr lang="it-IT" sz="1100" dirty="0"/>
              <a:t>A. </a:t>
            </a:r>
            <a:r>
              <a:rPr lang="it-IT" sz="1100" dirty="0" smtClean="0"/>
              <a:t>Mattiacci</a:t>
            </a:r>
            <a:r>
              <a:rPr lang="it-IT" sz="1100" dirty="0"/>
              <a:t> </a:t>
            </a:r>
            <a:r>
              <a:rPr lang="it-IT" sz="1100" dirty="0" smtClean="0"/>
              <a:t>- A. Pastore,  </a:t>
            </a:r>
            <a:r>
              <a:rPr lang="it-IT" sz="1100" i="1" dirty="0" smtClean="0"/>
              <a:t>Marketing				  					  </a:t>
            </a:r>
            <a:r>
              <a:rPr lang="it-IT" sz="1100" dirty="0" smtClean="0"/>
              <a:t>Copyright © Ulrico Hoepli Editore S.p.A. 2014</a:t>
            </a:r>
            <a:endParaRPr lang="it-IT" sz="1100" i="1" dirty="0"/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 rot="16200000">
            <a:off x="-2567762" y="2567763"/>
            <a:ext cx="6507126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spcAft>
                <a:spcPts val="600"/>
              </a:spcAft>
              <a:defRPr/>
            </a:pPr>
            <a:r>
              <a:rPr lang="it-IT" sz="4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Capitolo 5</a:t>
            </a:r>
          </a:p>
          <a:p>
            <a:pPr lvl="0">
              <a:spcBef>
                <a:spcPct val="0"/>
              </a:spcBef>
              <a:defRPr/>
            </a:pPr>
            <a:r>
              <a:rPr lang="it-IT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Analisi </a:t>
            </a:r>
            <a:r>
              <a:rPr lang="it-IT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dell’offerta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-1" y="889000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22A6A8"/>
                </a:solidFill>
                <a:latin typeface="Arial" pitchFamily="34" charset="0"/>
                <a:cs typeface="Arial" pitchFamily="34" charset="0"/>
              </a:rPr>
              <a:t>Mulino bianco</a:t>
            </a:r>
            <a:endParaRPr lang="it-IT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Immagine 2" descr="ESEMPIO 4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52" y="1596900"/>
            <a:ext cx="7886372" cy="479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207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0" y="-1"/>
            <a:ext cx="9144000" cy="701751"/>
          </a:xfrm>
          <a:prstGeom prst="rect">
            <a:avLst/>
          </a:prstGeom>
          <a:solidFill>
            <a:srgbClr val="22A6A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it-IT" sz="2700" dirty="0" smtClean="0">
                <a:latin typeface="Times New Roman" pitchFamily="18" charset="0"/>
                <a:cs typeface="Times New Roman" pitchFamily="18" charset="0"/>
              </a:rPr>
              <a:t>Capitolo </a:t>
            </a:r>
            <a:r>
              <a:rPr lang="it-IT" sz="2700" dirty="0" smtClean="0">
                <a:latin typeface="Times New Roman" pitchFamily="18" charset="0"/>
                <a:cs typeface="Times New Roman" pitchFamily="18" charset="0"/>
              </a:rPr>
              <a:t>17</a:t>
            </a:r>
            <a:endParaRPr lang="it-IT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Segnaposto data 3"/>
          <p:cNvSpPr>
            <a:spLocks noGrp="1"/>
          </p:cNvSpPr>
          <p:nvPr>
            <p:ph type="dt" sz="half" idx="10"/>
          </p:nvPr>
        </p:nvSpPr>
        <p:spPr>
          <a:xfrm>
            <a:off x="174623" y="6512400"/>
            <a:ext cx="8969377" cy="345600"/>
          </a:xfrm>
        </p:spPr>
        <p:txBody>
          <a:bodyPr/>
          <a:lstStyle/>
          <a:p>
            <a:r>
              <a:rPr lang="it-IT" sz="1100" dirty="0"/>
              <a:t>A. </a:t>
            </a:r>
            <a:r>
              <a:rPr lang="it-IT" sz="1100" dirty="0" smtClean="0"/>
              <a:t>Mattiacci</a:t>
            </a:r>
            <a:r>
              <a:rPr lang="it-IT" sz="1100" dirty="0"/>
              <a:t> </a:t>
            </a:r>
            <a:r>
              <a:rPr lang="it-IT" sz="1100" dirty="0" smtClean="0"/>
              <a:t>- A. Pastore,  </a:t>
            </a:r>
            <a:r>
              <a:rPr lang="it-IT" sz="1100" i="1" dirty="0" smtClean="0"/>
              <a:t>Marketing				  					  </a:t>
            </a:r>
            <a:r>
              <a:rPr lang="it-IT" sz="1100" dirty="0" smtClean="0"/>
              <a:t>Copyright © Ulrico Hoepli Editore S.p.A. 2014</a:t>
            </a:r>
            <a:endParaRPr lang="it-IT" sz="1100" i="1" dirty="0"/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 rot="16200000">
            <a:off x="-2567762" y="2567763"/>
            <a:ext cx="6507126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spcAft>
                <a:spcPts val="600"/>
              </a:spcAft>
              <a:defRPr/>
            </a:pPr>
            <a:r>
              <a:rPr lang="it-IT" sz="4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Capitolo 5</a:t>
            </a:r>
          </a:p>
          <a:p>
            <a:pPr lvl="0">
              <a:spcBef>
                <a:spcPct val="0"/>
              </a:spcBef>
              <a:defRPr/>
            </a:pPr>
            <a:r>
              <a:rPr lang="it-IT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Analisi </a:t>
            </a:r>
            <a:r>
              <a:rPr lang="it-IT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dell’offerta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-1" y="889000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22A6A8"/>
                </a:solidFill>
                <a:latin typeface="Arial" pitchFamily="34" charset="0"/>
                <a:cs typeface="Arial" pitchFamily="34" charset="0"/>
              </a:rPr>
              <a:t>Benetton</a:t>
            </a:r>
            <a:endParaRPr lang="it-IT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Immagine 2" descr="CASE HYSTORY 4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8" y="1480614"/>
            <a:ext cx="6664205" cy="502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207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0" y="-1"/>
            <a:ext cx="9144000" cy="701751"/>
          </a:xfrm>
          <a:prstGeom prst="rect">
            <a:avLst/>
          </a:prstGeom>
          <a:solidFill>
            <a:srgbClr val="22A6A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it-IT" sz="2700" dirty="0" smtClean="0">
                <a:latin typeface="Times New Roman" pitchFamily="18" charset="0"/>
                <a:cs typeface="Times New Roman" pitchFamily="18" charset="0"/>
              </a:rPr>
              <a:t>Capitolo </a:t>
            </a:r>
            <a:r>
              <a:rPr lang="it-IT" sz="2700" dirty="0" smtClean="0">
                <a:latin typeface="Times New Roman" pitchFamily="18" charset="0"/>
                <a:cs typeface="Times New Roman" pitchFamily="18" charset="0"/>
              </a:rPr>
              <a:t>17</a:t>
            </a:r>
            <a:endParaRPr lang="it-IT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Segnaposto data 3"/>
          <p:cNvSpPr>
            <a:spLocks noGrp="1"/>
          </p:cNvSpPr>
          <p:nvPr>
            <p:ph type="dt" sz="half" idx="10"/>
          </p:nvPr>
        </p:nvSpPr>
        <p:spPr>
          <a:xfrm>
            <a:off x="174623" y="6512400"/>
            <a:ext cx="8969377" cy="345600"/>
          </a:xfrm>
        </p:spPr>
        <p:txBody>
          <a:bodyPr/>
          <a:lstStyle/>
          <a:p>
            <a:r>
              <a:rPr lang="it-IT" sz="1100" dirty="0"/>
              <a:t>A. </a:t>
            </a:r>
            <a:r>
              <a:rPr lang="it-IT" sz="1100" dirty="0" smtClean="0"/>
              <a:t>Mattiacci</a:t>
            </a:r>
            <a:r>
              <a:rPr lang="it-IT" sz="1100" dirty="0"/>
              <a:t> </a:t>
            </a:r>
            <a:r>
              <a:rPr lang="it-IT" sz="1100" dirty="0" smtClean="0"/>
              <a:t>- A. Pastore,  </a:t>
            </a:r>
            <a:r>
              <a:rPr lang="it-IT" sz="1100" i="1" dirty="0" smtClean="0"/>
              <a:t>Marketing				  					  </a:t>
            </a:r>
            <a:r>
              <a:rPr lang="it-IT" sz="1100" dirty="0" smtClean="0"/>
              <a:t>Copyright © Ulrico Hoepli Editore S.p.A. 2014</a:t>
            </a:r>
            <a:endParaRPr lang="it-IT" sz="1100" i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-1" y="889000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22A6A8"/>
                </a:solidFill>
                <a:latin typeface="Arial" pitchFamily="34" charset="0"/>
                <a:cs typeface="Arial" pitchFamily="34" charset="0"/>
              </a:rPr>
              <a:t>Benetton – Coloured </a:t>
            </a:r>
            <a:r>
              <a:rPr lang="it-IT" sz="2400" b="1" dirty="0" err="1" smtClean="0">
                <a:solidFill>
                  <a:srgbClr val="22A6A8"/>
                </a:solidFill>
                <a:latin typeface="Arial" pitchFamily="34" charset="0"/>
                <a:cs typeface="Arial" pitchFamily="34" charset="0"/>
              </a:rPr>
              <a:t>condoms</a:t>
            </a:r>
            <a:endParaRPr lang="it-IT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Immagine 2" descr="CASE HYSTORY 43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02" y="1409919"/>
            <a:ext cx="6929282" cy="488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207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0" y="-1"/>
            <a:ext cx="9144000" cy="701751"/>
          </a:xfrm>
          <a:prstGeom prst="rect">
            <a:avLst/>
          </a:prstGeom>
          <a:solidFill>
            <a:srgbClr val="22A6A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it-IT" sz="2700" dirty="0" smtClean="0">
                <a:latin typeface="Times New Roman" pitchFamily="18" charset="0"/>
                <a:cs typeface="Times New Roman" pitchFamily="18" charset="0"/>
              </a:rPr>
              <a:t>Capitolo </a:t>
            </a:r>
            <a:r>
              <a:rPr lang="it-IT" sz="2700" dirty="0" smtClean="0">
                <a:latin typeface="Times New Roman" pitchFamily="18" charset="0"/>
                <a:cs typeface="Times New Roman" pitchFamily="18" charset="0"/>
              </a:rPr>
              <a:t>18</a:t>
            </a:r>
            <a:endParaRPr lang="it-IT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Segnaposto data 3"/>
          <p:cNvSpPr>
            <a:spLocks noGrp="1"/>
          </p:cNvSpPr>
          <p:nvPr>
            <p:ph type="dt" sz="half" idx="10"/>
          </p:nvPr>
        </p:nvSpPr>
        <p:spPr>
          <a:xfrm>
            <a:off x="174623" y="6512400"/>
            <a:ext cx="8969377" cy="345600"/>
          </a:xfrm>
        </p:spPr>
        <p:txBody>
          <a:bodyPr/>
          <a:lstStyle/>
          <a:p>
            <a:r>
              <a:rPr lang="it-IT" sz="1100" dirty="0"/>
              <a:t>A. </a:t>
            </a:r>
            <a:r>
              <a:rPr lang="it-IT" sz="1100" dirty="0" smtClean="0"/>
              <a:t>Mattiacci</a:t>
            </a:r>
            <a:r>
              <a:rPr lang="it-IT" sz="1100" dirty="0"/>
              <a:t> </a:t>
            </a:r>
            <a:r>
              <a:rPr lang="it-IT" sz="1100" dirty="0" smtClean="0"/>
              <a:t>- A. Pastore,  </a:t>
            </a:r>
            <a:r>
              <a:rPr lang="it-IT" sz="1100" i="1" dirty="0" smtClean="0"/>
              <a:t>Marketing				  					  </a:t>
            </a:r>
            <a:r>
              <a:rPr lang="it-IT" sz="1100" dirty="0" smtClean="0"/>
              <a:t>Copyright © Ulrico Hoepli Editore S.p.A. 2014</a:t>
            </a:r>
            <a:endParaRPr lang="it-IT" sz="1100" i="1" dirty="0"/>
          </a:p>
        </p:txBody>
      </p:sp>
      <p:pic>
        <p:nvPicPr>
          <p:cNvPr id="4" name="Immagine 3" descr="img 434 18 cop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914" y="966912"/>
            <a:ext cx="3993048" cy="531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066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0" y="-1"/>
            <a:ext cx="9144000" cy="701751"/>
          </a:xfrm>
          <a:prstGeom prst="rect">
            <a:avLst/>
          </a:prstGeom>
          <a:solidFill>
            <a:srgbClr val="22A6A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it-IT" sz="2700" dirty="0" smtClean="0">
                <a:latin typeface="Times New Roman" pitchFamily="18" charset="0"/>
                <a:cs typeface="Times New Roman" pitchFamily="18" charset="0"/>
              </a:rPr>
              <a:t>Capitolo </a:t>
            </a:r>
            <a:r>
              <a:rPr lang="it-IT" sz="2700" dirty="0" smtClean="0">
                <a:latin typeface="Times New Roman" pitchFamily="18" charset="0"/>
                <a:cs typeface="Times New Roman" pitchFamily="18" charset="0"/>
              </a:rPr>
              <a:t>18</a:t>
            </a:r>
            <a:endParaRPr lang="it-IT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Segnaposto data 3"/>
          <p:cNvSpPr>
            <a:spLocks noGrp="1"/>
          </p:cNvSpPr>
          <p:nvPr>
            <p:ph type="dt" sz="half" idx="10"/>
          </p:nvPr>
        </p:nvSpPr>
        <p:spPr>
          <a:xfrm>
            <a:off x="174623" y="6512400"/>
            <a:ext cx="8969377" cy="345600"/>
          </a:xfrm>
        </p:spPr>
        <p:txBody>
          <a:bodyPr/>
          <a:lstStyle/>
          <a:p>
            <a:r>
              <a:rPr lang="it-IT" sz="1100" dirty="0"/>
              <a:t>A. </a:t>
            </a:r>
            <a:r>
              <a:rPr lang="it-IT" sz="1100" dirty="0" smtClean="0"/>
              <a:t>Mattiacci</a:t>
            </a:r>
            <a:r>
              <a:rPr lang="it-IT" sz="1100" dirty="0"/>
              <a:t> </a:t>
            </a:r>
            <a:r>
              <a:rPr lang="it-IT" sz="1100" dirty="0" smtClean="0"/>
              <a:t>- A. Pastore,  </a:t>
            </a:r>
            <a:r>
              <a:rPr lang="it-IT" sz="1100" i="1" dirty="0" smtClean="0"/>
              <a:t>Marketing				  					  </a:t>
            </a:r>
            <a:r>
              <a:rPr lang="it-IT" sz="1100" dirty="0" smtClean="0"/>
              <a:t>Copyright © Ulrico Hoepli Editore S.p.A. 2014</a:t>
            </a:r>
            <a:endParaRPr lang="it-IT" sz="1100" i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-1" y="889000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22A6A8"/>
                </a:solidFill>
                <a:latin typeface="Arial" pitchFamily="34" charset="0"/>
                <a:cs typeface="Arial" pitchFamily="34" charset="0"/>
              </a:rPr>
              <a:t>Pepsi e Coca Cola</a:t>
            </a:r>
            <a:endParaRPr lang="it-IT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Immagine 1" descr="FOCUS 43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727" y="1427162"/>
            <a:ext cx="5442014" cy="508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066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0" y="-1"/>
            <a:ext cx="9144000" cy="701751"/>
          </a:xfrm>
          <a:prstGeom prst="rect">
            <a:avLst/>
          </a:prstGeom>
          <a:solidFill>
            <a:srgbClr val="22A6A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it-IT" sz="2700" dirty="0" smtClean="0">
                <a:latin typeface="Times New Roman" pitchFamily="18" charset="0"/>
                <a:cs typeface="Times New Roman" pitchFamily="18" charset="0"/>
              </a:rPr>
              <a:t>Capitolo </a:t>
            </a:r>
            <a:r>
              <a:rPr lang="it-IT" sz="2700" dirty="0" smtClean="0">
                <a:latin typeface="Times New Roman" pitchFamily="18" charset="0"/>
                <a:cs typeface="Times New Roman" pitchFamily="18" charset="0"/>
              </a:rPr>
              <a:t>18</a:t>
            </a:r>
            <a:endParaRPr lang="it-IT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Segnaposto data 3"/>
          <p:cNvSpPr>
            <a:spLocks noGrp="1"/>
          </p:cNvSpPr>
          <p:nvPr>
            <p:ph type="dt" sz="half" idx="10"/>
          </p:nvPr>
        </p:nvSpPr>
        <p:spPr>
          <a:xfrm>
            <a:off x="174623" y="6512400"/>
            <a:ext cx="8969377" cy="345600"/>
          </a:xfrm>
        </p:spPr>
        <p:txBody>
          <a:bodyPr/>
          <a:lstStyle/>
          <a:p>
            <a:r>
              <a:rPr lang="it-IT" sz="1100" dirty="0"/>
              <a:t>A. </a:t>
            </a:r>
            <a:r>
              <a:rPr lang="it-IT" sz="1100" dirty="0" smtClean="0"/>
              <a:t>Mattiacci</a:t>
            </a:r>
            <a:r>
              <a:rPr lang="it-IT" sz="1100" dirty="0"/>
              <a:t> </a:t>
            </a:r>
            <a:r>
              <a:rPr lang="it-IT" sz="1100" dirty="0" smtClean="0"/>
              <a:t>- A. Pastore,  </a:t>
            </a:r>
            <a:r>
              <a:rPr lang="it-IT" sz="1100" i="1" dirty="0" smtClean="0"/>
              <a:t>Marketing				  					  </a:t>
            </a:r>
            <a:r>
              <a:rPr lang="it-IT" sz="1100" dirty="0" smtClean="0"/>
              <a:t>Copyright © Ulrico Hoepli Editore S.p.A. 2014</a:t>
            </a:r>
            <a:endParaRPr lang="it-IT" sz="1100" i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-1" y="1119832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22A6A8"/>
                </a:solidFill>
                <a:latin typeface="Arial" pitchFamily="34" charset="0"/>
                <a:cs typeface="Arial" pitchFamily="34" charset="0"/>
              </a:rPr>
              <a:t>Tim Young</a:t>
            </a:r>
            <a:endParaRPr lang="it-IT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Immagine 2" descr="FOCUS 4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03" y="1775374"/>
            <a:ext cx="8715470" cy="287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52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1133</TotalTime>
  <Words>441</Words>
  <Application>Microsoft Macintosh PowerPoint</Application>
  <PresentationFormat>Presentazione su schermo (4:3)</PresentationFormat>
  <Paragraphs>100</Paragraphs>
  <Slides>35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35</vt:i4>
      </vt:variant>
    </vt:vector>
  </HeadingPairs>
  <TitlesOfParts>
    <vt:vector size="36" baseType="lpstr">
      <vt:lpstr>Tema di Office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Capitolo 1</dc:title>
  <dc:creator>MacBook</dc:creator>
  <cp:lastModifiedBy>FG</cp:lastModifiedBy>
  <cp:revision>170</cp:revision>
  <dcterms:created xsi:type="dcterms:W3CDTF">2013-07-26T06:15:33Z</dcterms:created>
  <dcterms:modified xsi:type="dcterms:W3CDTF">2014-01-08T13:39:16Z</dcterms:modified>
</cp:coreProperties>
</file>