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94" r:id="rId2"/>
    <p:sldId id="280" r:id="rId3"/>
    <p:sldId id="295" r:id="rId4"/>
    <p:sldId id="296" r:id="rId5"/>
    <p:sldId id="297" r:id="rId6"/>
    <p:sldId id="298" r:id="rId7"/>
    <p:sldId id="299" r:id="rId8"/>
    <p:sldId id="300" r:id="rId9"/>
    <p:sldId id="301" r:id="rId10"/>
    <p:sldId id="302" r:id="rId11"/>
    <p:sldId id="303" r:id="rId12"/>
    <p:sldId id="304" r:id="rId13"/>
    <p:sldId id="305" r:id="rId14"/>
    <p:sldId id="306" r:id="rId15"/>
    <p:sldId id="307" r:id="rId16"/>
    <p:sldId id="308" r:id="rId17"/>
    <p:sldId id="309" r:id="rId18"/>
    <p:sldId id="310" r:id="rId19"/>
    <p:sldId id="311" r:id="rId20"/>
    <p:sldId id="312" r:id="rId21"/>
    <p:sldId id="313" r:id="rId22"/>
    <p:sldId id="314" r:id="rId23"/>
    <p:sldId id="315" r:id="rId24"/>
    <p:sldId id="316" r:id="rId25"/>
    <p:sldId id="317" r:id="rId26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A6A8"/>
    <a:srgbClr val="EF9A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4" autoAdjust="0"/>
    <p:restoredTop sz="94606" autoAdjust="0"/>
  </p:normalViewPr>
  <p:slideViewPr>
    <p:cSldViewPr snapToGrid="0" snapToObjects="1">
      <p:cViewPr>
        <p:scale>
          <a:sx n="103" d="100"/>
          <a:sy n="103" d="100"/>
        </p:scale>
        <p:origin x="-1016" y="-7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157D3D-7035-874D-B542-1A8E0394905F}" type="datetimeFigureOut">
              <a:rPr lang="it-IT" smtClean="0"/>
              <a:pPr/>
              <a:t>08/01/14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063180-E428-2346-8AFB-24F55637AB29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495496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4B7B61-AE04-3F40-9273-0020D59118F4}" type="datetimeFigureOut">
              <a:rPr lang="it-IT" smtClean="0"/>
              <a:pPr/>
              <a:t>08/01/14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50DE3C-9E1B-2043-8097-5CD03AD7AB5F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53719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110DA-958E-DA43-B624-04E53CAEC520}" type="datetime1">
              <a:rPr lang="it-IT" smtClean="0"/>
              <a:pPr/>
              <a:t>08/01/14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Economia, Società, Mercato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A723B-063F-0340-9931-E9827CD072BF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9956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7FEAC-4F6C-EF4B-AD71-FD53B7901BAE}" type="datetime1">
              <a:rPr lang="it-IT" smtClean="0"/>
              <a:pPr/>
              <a:t>08/01/14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Economia, Società, Mercato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A723B-063F-0340-9931-E9827CD072BF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9495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101D8-EA63-5D44-A0FC-182D1AECDC8A}" type="datetime1">
              <a:rPr lang="it-IT" smtClean="0"/>
              <a:pPr/>
              <a:t>08/01/14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Economia, Società, Mercato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A723B-063F-0340-9931-E9827CD072BF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6689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33091-8B92-CB46-A5DA-0A0C229C8E30}" type="datetime1">
              <a:rPr lang="it-IT" smtClean="0"/>
              <a:pPr/>
              <a:t>08/01/14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Economia, Società, Mercato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A723B-063F-0340-9931-E9827CD072BF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2054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3B591-274B-7D45-AA4E-2DB45990D63C}" type="datetime1">
              <a:rPr lang="it-IT" smtClean="0"/>
              <a:pPr/>
              <a:t>08/01/14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Economia, Società, Mercato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A723B-063F-0340-9931-E9827CD072BF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3132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B4D40-A249-1141-ACBE-A2C8904E1AD8}" type="datetime1">
              <a:rPr lang="it-IT" smtClean="0"/>
              <a:pPr/>
              <a:t>08/01/14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Economia, Società, Mercato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A723B-063F-0340-9931-E9827CD072BF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4456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8E14F-2AA9-4D41-A890-509E82CFBC11}" type="datetime1">
              <a:rPr lang="it-IT" smtClean="0"/>
              <a:pPr/>
              <a:t>08/01/14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Economia, Società, Mercato</a:t>
            </a: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A723B-063F-0340-9931-E9827CD072BF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6509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1CE78-BBF3-B84F-B327-7C4E13C0C16D}" type="datetime1">
              <a:rPr lang="it-IT" smtClean="0"/>
              <a:pPr/>
              <a:t>08/01/14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Economia, Società, Mercato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A723B-063F-0340-9931-E9827CD072BF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4748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B012D-8645-AA41-8C18-D23FAFDD923F}" type="datetime1">
              <a:rPr lang="it-IT" smtClean="0"/>
              <a:pPr/>
              <a:t>08/01/14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Economia, Società, Mercato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A723B-063F-0340-9931-E9827CD072BF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9944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210F2-E268-CE4E-8A95-0FCA73E96194}" type="datetime1">
              <a:rPr lang="it-IT" smtClean="0"/>
              <a:pPr/>
              <a:t>08/01/14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Economia, Società, Mercato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A723B-063F-0340-9931-E9827CD072BF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4066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441DB-53AB-A64D-8559-4DF3D3BA0FF4}" type="datetime1">
              <a:rPr lang="it-IT" smtClean="0"/>
              <a:pPr/>
              <a:t>08/01/14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Economia, Società, Mercato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A723B-063F-0340-9931-E9827CD072BF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3566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3579CF-F577-AF49-8C7C-0843582F70C1}" type="datetime1">
              <a:rPr lang="it-IT" smtClean="0"/>
              <a:pPr/>
              <a:t>08/01/14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Economia, Società, Mercato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A723B-063F-0340-9931-E9827CD072BF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327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0"/>
            <a:ext cx="1371600" cy="6858000"/>
          </a:xfrm>
          <a:prstGeom prst="rect">
            <a:avLst/>
          </a:prstGeom>
          <a:solidFill>
            <a:srgbClr val="7DB64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1467289" y="2"/>
            <a:ext cx="7676711" cy="2365373"/>
          </a:xfrm>
          <a:prstGeom prst="rect">
            <a:avLst/>
          </a:prstGeom>
          <a:solidFill>
            <a:srgbClr val="22A6A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 rot="16200000">
            <a:off x="-2567762" y="2567763"/>
            <a:ext cx="6507126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66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Parte </a:t>
            </a:r>
            <a:r>
              <a:rPr kumimoji="0" lang="it-IT" sz="66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IV</a:t>
            </a:r>
            <a:endParaRPr kumimoji="0" lang="it-IT" sz="6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9" name="Segnaposto contenuto 2"/>
          <p:cNvSpPr txBox="1">
            <a:spLocks/>
          </p:cNvSpPr>
          <p:nvPr/>
        </p:nvSpPr>
        <p:spPr>
          <a:xfrm>
            <a:off x="1467289" y="2841626"/>
            <a:ext cx="7634179" cy="30269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Aft>
                <a:spcPts val="12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F9A2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Indice</a:t>
            </a:r>
          </a:p>
          <a:p>
            <a:pPr defTabSz="360000">
              <a:lnSpc>
                <a:spcPct val="130000"/>
              </a:lnSpc>
            </a:pPr>
            <a:r>
              <a:rPr lang="it-IT" sz="2400" dirty="0" smtClean="0">
                <a:solidFill>
                  <a:srgbClr val="EF9A21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it-IT" sz="2400" dirty="0" smtClean="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dirty="0" smtClean="0">
                <a:solidFill>
                  <a:srgbClr val="EF9A21"/>
                </a:solidFill>
                <a:latin typeface="Times New Roman" pitchFamily="18" charset="0"/>
                <a:cs typeface="Times New Roman" pitchFamily="18" charset="0"/>
              </a:rPr>
              <a:t>	Capitolo 12 – 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Il perno dell’offerta: il prodotto</a:t>
            </a:r>
          </a:p>
          <a:p>
            <a:pPr defTabSz="360000">
              <a:lnSpc>
                <a:spcPct val="130000"/>
              </a:lnSpc>
            </a:pPr>
            <a:r>
              <a:rPr lang="it-IT" sz="2400" dirty="0">
                <a:solidFill>
                  <a:srgbClr val="EF9A21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it-IT" sz="2400" dirty="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dirty="0">
                <a:solidFill>
                  <a:srgbClr val="EF9A21"/>
                </a:solidFill>
                <a:latin typeface="Times New Roman" pitchFamily="18" charset="0"/>
                <a:cs typeface="Times New Roman" pitchFamily="18" charset="0"/>
              </a:rPr>
              <a:t>	Capitolo </a:t>
            </a:r>
            <a:r>
              <a:rPr lang="it-IT" sz="2400" dirty="0" smtClean="0">
                <a:solidFill>
                  <a:srgbClr val="EF9A21"/>
                </a:solidFill>
                <a:latin typeface="Times New Roman" pitchFamily="18" charset="0"/>
                <a:cs typeface="Times New Roman" pitchFamily="18" charset="0"/>
              </a:rPr>
              <a:t>13 </a:t>
            </a:r>
            <a:r>
              <a:rPr lang="it-IT" sz="2400" dirty="0">
                <a:solidFill>
                  <a:srgbClr val="EF9A2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Il perno dell’offerta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: il brand </a:t>
            </a:r>
            <a:r>
              <a:rPr lang="it-IT" sz="2400" dirty="0" err="1" smtClean="0">
                <a:latin typeface="Times New Roman" pitchFamily="18" charset="0"/>
                <a:cs typeface="Times New Roman" pitchFamily="18" charset="0"/>
              </a:rPr>
              <a:t>system</a:t>
            </a:r>
            <a:endParaRPr lang="it-IT" sz="2400" dirty="0">
              <a:latin typeface="Times New Roman" pitchFamily="18" charset="0"/>
              <a:cs typeface="Times New Roman" pitchFamily="18" charset="0"/>
            </a:endParaRPr>
          </a:p>
          <a:p>
            <a:pPr defTabSz="360000">
              <a:lnSpc>
                <a:spcPct val="130000"/>
              </a:lnSpc>
            </a:pPr>
            <a:r>
              <a:rPr lang="it-IT" sz="2400" dirty="0" smtClean="0">
                <a:solidFill>
                  <a:srgbClr val="EF9A21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it-IT" sz="2400" dirty="0" smtClean="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dirty="0">
                <a:solidFill>
                  <a:srgbClr val="EF9A21"/>
                </a:solidFill>
                <a:latin typeface="Times New Roman" pitchFamily="18" charset="0"/>
                <a:cs typeface="Times New Roman" pitchFamily="18" charset="0"/>
              </a:rPr>
              <a:t>	Capitolo </a:t>
            </a:r>
            <a:r>
              <a:rPr lang="it-IT" sz="2400" dirty="0" smtClean="0">
                <a:solidFill>
                  <a:srgbClr val="EF9A21"/>
                </a:solidFill>
                <a:latin typeface="Times New Roman" pitchFamily="18" charset="0"/>
                <a:cs typeface="Times New Roman" pitchFamily="18" charset="0"/>
              </a:rPr>
              <a:t>14 </a:t>
            </a:r>
            <a:r>
              <a:rPr lang="it-IT" sz="2400" dirty="0">
                <a:solidFill>
                  <a:srgbClr val="EF9A2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Scelte distributive</a:t>
            </a:r>
          </a:p>
          <a:p>
            <a:pPr defTabSz="360000">
              <a:lnSpc>
                <a:spcPct val="130000"/>
              </a:lnSpc>
            </a:pPr>
            <a:r>
              <a:rPr lang="it-IT" sz="2400" dirty="0">
                <a:solidFill>
                  <a:srgbClr val="EF9A21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it-IT" sz="2400" dirty="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dirty="0">
                <a:solidFill>
                  <a:srgbClr val="EF9A21"/>
                </a:solidFill>
                <a:latin typeface="Times New Roman" pitchFamily="18" charset="0"/>
                <a:cs typeface="Times New Roman" pitchFamily="18" charset="0"/>
              </a:rPr>
              <a:t>	Capitolo </a:t>
            </a:r>
            <a:r>
              <a:rPr lang="it-IT" sz="2400" dirty="0" smtClean="0">
                <a:solidFill>
                  <a:srgbClr val="EF9A21"/>
                </a:solidFill>
                <a:latin typeface="Times New Roman" pitchFamily="18" charset="0"/>
                <a:cs typeface="Times New Roman" pitchFamily="18" charset="0"/>
              </a:rPr>
              <a:t>15 </a:t>
            </a:r>
            <a:r>
              <a:rPr lang="it-IT" sz="2400" dirty="0">
                <a:solidFill>
                  <a:srgbClr val="EF9A2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La funzione del prezzo</a:t>
            </a:r>
          </a:p>
          <a:p>
            <a:pPr defTabSz="360000">
              <a:lnSpc>
                <a:spcPct val="130000"/>
              </a:lnSpc>
            </a:pPr>
            <a:r>
              <a:rPr lang="it-IT" sz="2400" dirty="0">
                <a:solidFill>
                  <a:srgbClr val="EF9A21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it-IT" sz="2400" dirty="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dirty="0">
                <a:solidFill>
                  <a:srgbClr val="EF9A21"/>
                </a:solidFill>
                <a:latin typeface="Times New Roman" pitchFamily="18" charset="0"/>
                <a:cs typeface="Times New Roman" pitchFamily="18" charset="0"/>
              </a:rPr>
              <a:t>	Capitolo </a:t>
            </a:r>
            <a:r>
              <a:rPr lang="it-IT" sz="2400" dirty="0" smtClean="0">
                <a:solidFill>
                  <a:srgbClr val="EF9A21"/>
                </a:solidFill>
                <a:latin typeface="Times New Roman" pitchFamily="18" charset="0"/>
                <a:cs typeface="Times New Roman" pitchFamily="18" charset="0"/>
              </a:rPr>
              <a:t>16 </a:t>
            </a:r>
            <a:r>
              <a:rPr lang="it-IT" sz="2400" dirty="0">
                <a:solidFill>
                  <a:srgbClr val="EF9A2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Il ruolo del </a:t>
            </a:r>
            <a:r>
              <a:rPr lang="it-IT" sz="2400" dirty="0" err="1" smtClean="0">
                <a:latin typeface="Times New Roman" pitchFamily="18" charset="0"/>
                <a:cs typeface="Times New Roman" pitchFamily="18" charset="0"/>
              </a:rPr>
              <a:t>digital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marketing</a:t>
            </a:r>
            <a:endParaRPr lang="it-IT" sz="2400" dirty="0">
              <a:latin typeface="Times New Roman" pitchFamily="18" charset="0"/>
              <a:cs typeface="Times New Roman" pitchFamily="18" charset="0"/>
            </a:endParaRPr>
          </a:p>
          <a:p>
            <a:pPr defTabSz="360000">
              <a:lnSpc>
                <a:spcPct val="130000"/>
              </a:lnSpc>
            </a:pPr>
            <a:endParaRPr lang="it-IT" sz="2400" dirty="0">
              <a:latin typeface="Times New Roman" pitchFamily="18" charset="0"/>
              <a:cs typeface="Times New Roman" pitchFamily="18" charset="0"/>
            </a:endParaRPr>
          </a:p>
          <a:p>
            <a:pPr defTabSz="360000">
              <a:lnSpc>
                <a:spcPct val="130000"/>
              </a:lnSpc>
            </a:pPr>
            <a:endParaRPr lang="it-IT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Sottotitolo 2"/>
          <p:cNvSpPr txBox="1">
            <a:spLocks/>
          </p:cNvSpPr>
          <p:nvPr/>
        </p:nvSpPr>
        <p:spPr>
          <a:xfrm>
            <a:off x="1467289" y="349378"/>
            <a:ext cx="7676712" cy="17959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it-IT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Definizione del sistema d’offerta</a:t>
            </a:r>
          </a:p>
        </p:txBody>
      </p:sp>
      <p:sp>
        <p:nvSpPr>
          <p:cNvPr id="10" name="Segnaposto data 3"/>
          <p:cNvSpPr>
            <a:spLocks noGrp="1"/>
          </p:cNvSpPr>
          <p:nvPr>
            <p:ph type="dt" sz="half" idx="10"/>
          </p:nvPr>
        </p:nvSpPr>
        <p:spPr>
          <a:xfrm>
            <a:off x="1360262" y="6526450"/>
            <a:ext cx="7636318" cy="365125"/>
          </a:xfrm>
        </p:spPr>
        <p:txBody>
          <a:bodyPr/>
          <a:lstStyle/>
          <a:p>
            <a:pPr algn="r"/>
            <a:r>
              <a:rPr lang="it-IT" sz="1100" dirty="0"/>
              <a:t>A. </a:t>
            </a:r>
            <a:r>
              <a:rPr lang="it-IT" sz="1100" dirty="0" smtClean="0"/>
              <a:t>Mattiacci</a:t>
            </a:r>
            <a:r>
              <a:rPr lang="it-IT" sz="1100" dirty="0"/>
              <a:t> </a:t>
            </a:r>
            <a:r>
              <a:rPr lang="it-IT" sz="1100" dirty="0" smtClean="0"/>
              <a:t>- A. Pastore,  </a:t>
            </a:r>
            <a:r>
              <a:rPr lang="it-IT" sz="1100" i="1" dirty="0" smtClean="0"/>
              <a:t>Marketing						  </a:t>
            </a:r>
            <a:r>
              <a:rPr lang="it-IT" sz="1100" dirty="0" smtClean="0"/>
              <a:t>Copyright © Ulrico Hoepli Editore S.p.A. 2014</a:t>
            </a:r>
            <a:endParaRPr lang="it-IT" sz="1100" i="1" dirty="0"/>
          </a:p>
        </p:txBody>
      </p:sp>
    </p:spTree>
    <p:extLst>
      <p:ext uri="{BB962C8B-B14F-4D97-AF65-F5344CB8AC3E}">
        <p14:creationId xmlns:p14="http://schemas.microsoft.com/office/powerpoint/2010/main" val="2752086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0" y="-1"/>
            <a:ext cx="9144000" cy="701751"/>
          </a:xfrm>
          <a:prstGeom prst="rect">
            <a:avLst/>
          </a:prstGeom>
          <a:solidFill>
            <a:srgbClr val="22A6A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it-IT" sz="2700" dirty="0" smtClean="0">
                <a:latin typeface="Times New Roman" pitchFamily="18" charset="0"/>
                <a:cs typeface="Times New Roman" pitchFamily="18" charset="0"/>
              </a:rPr>
              <a:t>Capitolo 13</a:t>
            </a:r>
            <a:endParaRPr lang="it-IT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Segnaposto data 3"/>
          <p:cNvSpPr>
            <a:spLocks noGrp="1"/>
          </p:cNvSpPr>
          <p:nvPr>
            <p:ph type="dt" sz="half" idx="10"/>
          </p:nvPr>
        </p:nvSpPr>
        <p:spPr>
          <a:xfrm>
            <a:off x="174623" y="6512400"/>
            <a:ext cx="8969377" cy="345600"/>
          </a:xfrm>
        </p:spPr>
        <p:txBody>
          <a:bodyPr/>
          <a:lstStyle/>
          <a:p>
            <a:r>
              <a:rPr lang="it-IT" sz="1100" dirty="0"/>
              <a:t>A. </a:t>
            </a:r>
            <a:r>
              <a:rPr lang="it-IT" sz="1100" dirty="0" smtClean="0"/>
              <a:t>Mattiacci</a:t>
            </a:r>
            <a:r>
              <a:rPr lang="it-IT" sz="1100" dirty="0"/>
              <a:t> </a:t>
            </a:r>
            <a:r>
              <a:rPr lang="it-IT" sz="1100" dirty="0" smtClean="0"/>
              <a:t>- A. Pastore,  </a:t>
            </a:r>
            <a:r>
              <a:rPr lang="it-IT" sz="1100" i="1" dirty="0" smtClean="0"/>
              <a:t>Marketing				  					  </a:t>
            </a:r>
            <a:r>
              <a:rPr lang="it-IT" sz="1100" dirty="0" smtClean="0"/>
              <a:t>Copyright © Ulrico Hoepli Editore S.p.A. 2014</a:t>
            </a:r>
            <a:endParaRPr lang="it-IT" sz="1100" i="1" dirty="0"/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 rot="16200000">
            <a:off x="-2567762" y="2567763"/>
            <a:ext cx="6507126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spcAft>
                <a:spcPts val="600"/>
              </a:spcAft>
              <a:defRPr/>
            </a:pPr>
            <a:r>
              <a:rPr lang="it-IT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Capitolo 5</a:t>
            </a:r>
          </a:p>
          <a:p>
            <a:pPr lvl="0">
              <a:spcBef>
                <a:spcPct val="0"/>
              </a:spcBef>
              <a:defRPr/>
            </a:pPr>
            <a:r>
              <a:rPr lang="it-IT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Analisi </a:t>
            </a:r>
            <a:r>
              <a:rPr lang="it-IT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dell’offerta</a:t>
            </a:r>
          </a:p>
        </p:txBody>
      </p:sp>
      <p:pic>
        <p:nvPicPr>
          <p:cNvPr id="2" name="Immagine 1" descr="img 336 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791" y="1035247"/>
            <a:ext cx="3592079" cy="5477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378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0" y="-1"/>
            <a:ext cx="9144000" cy="701751"/>
          </a:xfrm>
          <a:prstGeom prst="rect">
            <a:avLst/>
          </a:prstGeom>
          <a:solidFill>
            <a:srgbClr val="22A6A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it-IT" sz="2700" dirty="0" smtClean="0">
                <a:latin typeface="Times New Roman" pitchFamily="18" charset="0"/>
                <a:cs typeface="Times New Roman" pitchFamily="18" charset="0"/>
              </a:rPr>
              <a:t>Capitolo 13</a:t>
            </a:r>
            <a:endParaRPr lang="it-IT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Segnaposto data 3"/>
          <p:cNvSpPr>
            <a:spLocks noGrp="1"/>
          </p:cNvSpPr>
          <p:nvPr>
            <p:ph type="dt" sz="half" idx="10"/>
          </p:nvPr>
        </p:nvSpPr>
        <p:spPr>
          <a:xfrm>
            <a:off x="174623" y="6512400"/>
            <a:ext cx="8969377" cy="345600"/>
          </a:xfrm>
        </p:spPr>
        <p:txBody>
          <a:bodyPr/>
          <a:lstStyle/>
          <a:p>
            <a:r>
              <a:rPr lang="it-IT" sz="1100" dirty="0"/>
              <a:t>A. </a:t>
            </a:r>
            <a:r>
              <a:rPr lang="it-IT" sz="1100" dirty="0" smtClean="0"/>
              <a:t>Mattiacci</a:t>
            </a:r>
            <a:r>
              <a:rPr lang="it-IT" sz="1100" dirty="0"/>
              <a:t> </a:t>
            </a:r>
            <a:r>
              <a:rPr lang="it-IT" sz="1100" dirty="0" smtClean="0"/>
              <a:t>- A. Pastore,  </a:t>
            </a:r>
            <a:r>
              <a:rPr lang="it-IT" sz="1100" i="1" dirty="0" smtClean="0"/>
              <a:t>Marketing				  					  </a:t>
            </a:r>
            <a:r>
              <a:rPr lang="it-IT" sz="1100" dirty="0" smtClean="0"/>
              <a:t>Copyright © Ulrico Hoepli Editore S.p.A. 2014</a:t>
            </a:r>
            <a:endParaRPr lang="it-IT" sz="1100" i="1" dirty="0"/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 rot="16200000">
            <a:off x="-2567762" y="2567763"/>
            <a:ext cx="6507126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spcAft>
                <a:spcPts val="600"/>
              </a:spcAft>
              <a:defRPr/>
            </a:pPr>
            <a:r>
              <a:rPr lang="it-IT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Capitolo 5</a:t>
            </a:r>
          </a:p>
          <a:p>
            <a:pPr lvl="0">
              <a:spcBef>
                <a:spcPct val="0"/>
              </a:spcBef>
              <a:defRPr/>
            </a:pPr>
            <a:r>
              <a:rPr lang="it-IT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Analisi </a:t>
            </a:r>
            <a:r>
              <a:rPr lang="it-IT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dell’offerta</a:t>
            </a:r>
          </a:p>
        </p:txBody>
      </p:sp>
      <p:pic>
        <p:nvPicPr>
          <p:cNvPr id="2" name="Immagine 1" descr="img 338 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332" y="1213177"/>
            <a:ext cx="4837427" cy="4905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378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0" y="-1"/>
            <a:ext cx="9144000" cy="701751"/>
          </a:xfrm>
          <a:prstGeom prst="rect">
            <a:avLst/>
          </a:prstGeom>
          <a:solidFill>
            <a:srgbClr val="22A6A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it-IT" sz="2700" dirty="0" smtClean="0">
                <a:latin typeface="Times New Roman" pitchFamily="18" charset="0"/>
                <a:cs typeface="Times New Roman" pitchFamily="18" charset="0"/>
              </a:rPr>
              <a:t>Capitolo 13</a:t>
            </a:r>
            <a:endParaRPr lang="it-IT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Segnaposto data 3"/>
          <p:cNvSpPr>
            <a:spLocks noGrp="1"/>
          </p:cNvSpPr>
          <p:nvPr>
            <p:ph type="dt" sz="half" idx="10"/>
          </p:nvPr>
        </p:nvSpPr>
        <p:spPr>
          <a:xfrm>
            <a:off x="174623" y="6512400"/>
            <a:ext cx="8969377" cy="345600"/>
          </a:xfrm>
        </p:spPr>
        <p:txBody>
          <a:bodyPr/>
          <a:lstStyle/>
          <a:p>
            <a:r>
              <a:rPr lang="it-IT" sz="1100" dirty="0"/>
              <a:t>A. </a:t>
            </a:r>
            <a:r>
              <a:rPr lang="it-IT" sz="1100" dirty="0" smtClean="0"/>
              <a:t>Mattiacci</a:t>
            </a:r>
            <a:r>
              <a:rPr lang="it-IT" sz="1100" dirty="0"/>
              <a:t> </a:t>
            </a:r>
            <a:r>
              <a:rPr lang="it-IT" sz="1100" dirty="0" smtClean="0"/>
              <a:t>- A. Pastore,  </a:t>
            </a:r>
            <a:r>
              <a:rPr lang="it-IT" sz="1100" i="1" dirty="0" smtClean="0"/>
              <a:t>Marketing				  					  </a:t>
            </a:r>
            <a:r>
              <a:rPr lang="it-IT" sz="1100" dirty="0" smtClean="0"/>
              <a:t>Copyright © Ulrico Hoepli Editore S.p.A. 2014</a:t>
            </a:r>
            <a:endParaRPr lang="it-IT" sz="1100" i="1" dirty="0"/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 rot="16200000">
            <a:off x="-2567762" y="2567763"/>
            <a:ext cx="6507126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spcAft>
                <a:spcPts val="600"/>
              </a:spcAft>
              <a:defRPr/>
            </a:pPr>
            <a:r>
              <a:rPr lang="it-IT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Capitolo 5</a:t>
            </a:r>
          </a:p>
          <a:p>
            <a:pPr lvl="0">
              <a:spcBef>
                <a:spcPct val="0"/>
              </a:spcBef>
              <a:defRPr/>
            </a:pPr>
            <a:r>
              <a:rPr lang="it-IT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Analisi </a:t>
            </a:r>
            <a:r>
              <a:rPr lang="it-IT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dell’offerta</a:t>
            </a:r>
          </a:p>
        </p:txBody>
      </p:sp>
      <p:pic>
        <p:nvPicPr>
          <p:cNvPr id="2" name="Immagine 1" descr="img 343 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07" y="1376550"/>
            <a:ext cx="8120636" cy="4675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378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0" y="-1"/>
            <a:ext cx="9144000" cy="701751"/>
          </a:xfrm>
          <a:prstGeom prst="rect">
            <a:avLst/>
          </a:prstGeom>
          <a:solidFill>
            <a:srgbClr val="22A6A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it-IT" sz="2700" dirty="0" smtClean="0">
                <a:latin typeface="Times New Roman" pitchFamily="18" charset="0"/>
                <a:cs typeface="Times New Roman" pitchFamily="18" charset="0"/>
              </a:rPr>
              <a:t>Capitolo 13</a:t>
            </a:r>
            <a:endParaRPr lang="it-IT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Segnaposto data 3"/>
          <p:cNvSpPr>
            <a:spLocks noGrp="1"/>
          </p:cNvSpPr>
          <p:nvPr>
            <p:ph type="dt" sz="half" idx="10"/>
          </p:nvPr>
        </p:nvSpPr>
        <p:spPr>
          <a:xfrm>
            <a:off x="174623" y="6512400"/>
            <a:ext cx="8969377" cy="345600"/>
          </a:xfrm>
        </p:spPr>
        <p:txBody>
          <a:bodyPr/>
          <a:lstStyle/>
          <a:p>
            <a:r>
              <a:rPr lang="it-IT" sz="1100" dirty="0"/>
              <a:t>A. </a:t>
            </a:r>
            <a:r>
              <a:rPr lang="it-IT" sz="1100" dirty="0" smtClean="0"/>
              <a:t>Mattiacci</a:t>
            </a:r>
            <a:r>
              <a:rPr lang="it-IT" sz="1100" dirty="0"/>
              <a:t> </a:t>
            </a:r>
            <a:r>
              <a:rPr lang="it-IT" sz="1100" dirty="0" smtClean="0"/>
              <a:t>- A. Pastore,  </a:t>
            </a:r>
            <a:r>
              <a:rPr lang="it-IT" sz="1100" i="1" dirty="0" smtClean="0"/>
              <a:t>Marketing				  					  </a:t>
            </a:r>
            <a:r>
              <a:rPr lang="it-IT" sz="1100" dirty="0" smtClean="0"/>
              <a:t>Copyright © Ulrico Hoepli Editore S.p.A. 2014</a:t>
            </a:r>
            <a:endParaRPr lang="it-IT" sz="1100" i="1" dirty="0"/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 rot="16200000">
            <a:off x="-2567762" y="2567763"/>
            <a:ext cx="6507126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spcAft>
                <a:spcPts val="600"/>
              </a:spcAft>
              <a:defRPr/>
            </a:pPr>
            <a:r>
              <a:rPr lang="it-IT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Capitolo 5</a:t>
            </a:r>
          </a:p>
          <a:p>
            <a:pPr lvl="0">
              <a:spcBef>
                <a:spcPct val="0"/>
              </a:spcBef>
              <a:defRPr/>
            </a:pPr>
            <a:r>
              <a:rPr lang="it-IT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Analisi </a:t>
            </a:r>
            <a:r>
              <a:rPr lang="it-IT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dell’offerta</a:t>
            </a:r>
          </a:p>
        </p:txBody>
      </p:sp>
      <p:pic>
        <p:nvPicPr>
          <p:cNvPr id="2" name="Immagine 1" descr="img 348 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43" y="1050638"/>
            <a:ext cx="8182285" cy="537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378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0" y="-1"/>
            <a:ext cx="9144000" cy="701751"/>
          </a:xfrm>
          <a:prstGeom prst="rect">
            <a:avLst/>
          </a:prstGeom>
          <a:solidFill>
            <a:srgbClr val="22A6A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it-IT" sz="2700" dirty="0" smtClean="0">
                <a:latin typeface="Times New Roman" pitchFamily="18" charset="0"/>
                <a:cs typeface="Times New Roman" pitchFamily="18" charset="0"/>
              </a:rPr>
              <a:t>Capitolo 13</a:t>
            </a:r>
            <a:endParaRPr lang="it-IT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Segnaposto data 3"/>
          <p:cNvSpPr>
            <a:spLocks noGrp="1"/>
          </p:cNvSpPr>
          <p:nvPr>
            <p:ph type="dt" sz="half" idx="10"/>
          </p:nvPr>
        </p:nvSpPr>
        <p:spPr>
          <a:xfrm>
            <a:off x="174623" y="6512400"/>
            <a:ext cx="8969377" cy="345600"/>
          </a:xfrm>
        </p:spPr>
        <p:txBody>
          <a:bodyPr/>
          <a:lstStyle/>
          <a:p>
            <a:r>
              <a:rPr lang="it-IT" sz="1100" dirty="0"/>
              <a:t>A. </a:t>
            </a:r>
            <a:r>
              <a:rPr lang="it-IT" sz="1100" dirty="0" smtClean="0"/>
              <a:t>Mattiacci</a:t>
            </a:r>
            <a:r>
              <a:rPr lang="it-IT" sz="1100" dirty="0"/>
              <a:t> </a:t>
            </a:r>
            <a:r>
              <a:rPr lang="it-IT" sz="1100" dirty="0" smtClean="0"/>
              <a:t>- A. Pastore,  </a:t>
            </a:r>
            <a:r>
              <a:rPr lang="it-IT" sz="1100" i="1" dirty="0" smtClean="0"/>
              <a:t>Marketing				  					  </a:t>
            </a:r>
            <a:r>
              <a:rPr lang="it-IT" sz="1100" dirty="0" smtClean="0"/>
              <a:t>Copyright © Ulrico Hoepli Editore S.p.A. 2014</a:t>
            </a:r>
            <a:endParaRPr lang="it-IT" sz="1100" i="1" dirty="0"/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 rot="16200000">
            <a:off x="-2567762" y="2567763"/>
            <a:ext cx="6507126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spcAft>
                <a:spcPts val="600"/>
              </a:spcAft>
              <a:defRPr/>
            </a:pPr>
            <a:r>
              <a:rPr lang="it-IT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Capitolo 5</a:t>
            </a:r>
          </a:p>
          <a:p>
            <a:pPr lvl="0">
              <a:spcBef>
                <a:spcPct val="0"/>
              </a:spcBef>
              <a:defRPr/>
            </a:pPr>
            <a:r>
              <a:rPr lang="it-IT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Analisi </a:t>
            </a:r>
            <a:r>
              <a:rPr lang="it-IT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dell’offerta</a:t>
            </a:r>
          </a:p>
        </p:txBody>
      </p:sp>
      <p:pic>
        <p:nvPicPr>
          <p:cNvPr id="2" name="Immagine 1" descr="img 351 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098" y="1072620"/>
            <a:ext cx="2920799" cy="5168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378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0" y="-1"/>
            <a:ext cx="9144000" cy="701751"/>
          </a:xfrm>
          <a:prstGeom prst="rect">
            <a:avLst/>
          </a:prstGeom>
          <a:solidFill>
            <a:srgbClr val="22A6A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it-IT" sz="2700" dirty="0" smtClean="0">
                <a:latin typeface="Times New Roman" pitchFamily="18" charset="0"/>
                <a:cs typeface="Times New Roman" pitchFamily="18" charset="0"/>
              </a:rPr>
              <a:t>Capitolo 13</a:t>
            </a:r>
            <a:endParaRPr lang="it-IT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Segnaposto data 3"/>
          <p:cNvSpPr>
            <a:spLocks noGrp="1"/>
          </p:cNvSpPr>
          <p:nvPr>
            <p:ph type="dt" sz="half" idx="10"/>
          </p:nvPr>
        </p:nvSpPr>
        <p:spPr>
          <a:xfrm>
            <a:off x="174623" y="6512400"/>
            <a:ext cx="8969377" cy="345600"/>
          </a:xfrm>
        </p:spPr>
        <p:txBody>
          <a:bodyPr/>
          <a:lstStyle/>
          <a:p>
            <a:r>
              <a:rPr lang="it-IT" sz="1100" dirty="0"/>
              <a:t>A. </a:t>
            </a:r>
            <a:r>
              <a:rPr lang="it-IT" sz="1100" dirty="0" smtClean="0"/>
              <a:t>Mattiacci</a:t>
            </a:r>
            <a:r>
              <a:rPr lang="it-IT" sz="1100" dirty="0"/>
              <a:t> </a:t>
            </a:r>
            <a:r>
              <a:rPr lang="it-IT" sz="1100" dirty="0" smtClean="0"/>
              <a:t>- A. Pastore,  </a:t>
            </a:r>
            <a:r>
              <a:rPr lang="it-IT" sz="1100" i="1" dirty="0" smtClean="0"/>
              <a:t>Marketing				  					  </a:t>
            </a:r>
            <a:r>
              <a:rPr lang="it-IT" sz="1100" dirty="0" smtClean="0"/>
              <a:t>Copyright © Ulrico Hoepli Editore S.p.A. 2014</a:t>
            </a:r>
            <a:endParaRPr lang="it-IT" sz="1100" i="1" dirty="0"/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 rot="16200000">
            <a:off x="-2567762" y="2567763"/>
            <a:ext cx="6507126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spcAft>
                <a:spcPts val="600"/>
              </a:spcAft>
              <a:defRPr/>
            </a:pPr>
            <a:r>
              <a:rPr lang="it-IT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Capitolo 5</a:t>
            </a:r>
          </a:p>
          <a:p>
            <a:pPr lvl="0">
              <a:spcBef>
                <a:spcPct val="0"/>
              </a:spcBef>
              <a:defRPr/>
            </a:pPr>
            <a:r>
              <a:rPr lang="it-IT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Analisi </a:t>
            </a:r>
            <a:r>
              <a:rPr lang="it-IT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dell’offerta</a:t>
            </a:r>
          </a:p>
        </p:txBody>
      </p:sp>
      <p:pic>
        <p:nvPicPr>
          <p:cNvPr id="2" name="Immagine 1" descr="CASE HISTORY 35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738" y="1608144"/>
            <a:ext cx="7430174" cy="4714537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-1" y="889000"/>
            <a:ext cx="9144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22A6A8"/>
                </a:solidFill>
                <a:latin typeface="Arial" pitchFamily="34" charset="0"/>
                <a:cs typeface="Arial" pitchFamily="34" charset="0"/>
              </a:rPr>
              <a:t>Alitalia</a:t>
            </a:r>
            <a:endParaRPr lang="it-IT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378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0" y="-1"/>
            <a:ext cx="9144000" cy="701751"/>
          </a:xfrm>
          <a:prstGeom prst="rect">
            <a:avLst/>
          </a:prstGeom>
          <a:solidFill>
            <a:srgbClr val="22A6A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it-IT" sz="2700" dirty="0" smtClean="0">
                <a:latin typeface="Times New Roman" pitchFamily="18" charset="0"/>
                <a:cs typeface="Times New Roman" pitchFamily="18" charset="0"/>
              </a:rPr>
              <a:t>Capitolo 14</a:t>
            </a:r>
            <a:endParaRPr lang="it-IT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Segnaposto data 3"/>
          <p:cNvSpPr>
            <a:spLocks noGrp="1"/>
          </p:cNvSpPr>
          <p:nvPr>
            <p:ph type="dt" sz="half" idx="10"/>
          </p:nvPr>
        </p:nvSpPr>
        <p:spPr>
          <a:xfrm>
            <a:off x="174623" y="6512400"/>
            <a:ext cx="8969377" cy="345600"/>
          </a:xfrm>
        </p:spPr>
        <p:txBody>
          <a:bodyPr/>
          <a:lstStyle/>
          <a:p>
            <a:r>
              <a:rPr lang="it-IT" sz="1100" dirty="0"/>
              <a:t>A. </a:t>
            </a:r>
            <a:r>
              <a:rPr lang="it-IT" sz="1100" dirty="0" smtClean="0"/>
              <a:t>Mattiacci</a:t>
            </a:r>
            <a:r>
              <a:rPr lang="it-IT" sz="1100" dirty="0"/>
              <a:t> </a:t>
            </a:r>
            <a:r>
              <a:rPr lang="it-IT" sz="1100" dirty="0" smtClean="0"/>
              <a:t>- A. Pastore,  </a:t>
            </a:r>
            <a:r>
              <a:rPr lang="it-IT" sz="1100" i="1" dirty="0" smtClean="0"/>
              <a:t>Marketing				  					  </a:t>
            </a:r>
            <a:r>
              <a:rPr lang="it-IT" sz="1100" dirty="0" smtClean="0"/>
              <a:t>Copyright © Ulrico Hoepli Editore S.p.A. 2014</a:t>
            </a:r>
            <a:endParaRPr lang="it-IT" sz="1100" i="1" dirty="0"/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 rot="16200000">
            <a:off x="-2567762" y="2567763"/>
            <a:ext cx="6507126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spcAft>
                <a:spcPts val="600"/>
              </a:spcAft>
              <a:defRPr/>
            </a:pPr>
            <a:r>
              <a:rPr lang="it-IT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Capitolo 5</a:t>
            </a:r>
          </a:p>
          <a:p>
            <a:pPr lvl="0">
              <a:spcBef>
                <a:spcPct val="0"/>
              </a:spcBef>
              <a:defRPr/>
            </a:pPr>
            <a:r>
              <a:rPr lang="it-IT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Analisi </a:t>
            </a:r>
            <a:r>
              <a:rPr lang="it-IT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dell’offerta</a:t>
            </a:r>
          </a:p>
        </p:txBody>
      </p:sp>
      <p:pic>
        <p:nvPicPr>
          <p:cNvPr id="3" name="Immagine 2" descr="img 358 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21" y="1627426"/>
            <a:ext cx="7276395" cy="4227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40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0" y="-1"/>
            <a:ext cx="9144000" cy="701751"/>
          </a:xfrm>
          <a:prstGeom prst="rect">
            <a:avLst/>
          </a:prstGeom>
          <a:solidFill>
            <a:srgbClr val="22A6A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it-IT" sz="2700" dirty="0" smtClean="0">
                <a:latin typeface="Times New Roman" pitchFamily="18" charset="0"/>
                <a:cs typeface="Times New Roman" pitchFamily="18" charset="0"/>
              </a:rPr>
              <a:t>Capitolo 14</a:t>
            </a:r>
            <a:endParaRPr lang="it-IT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Segnaposto data 3"/>
          <p:cNvSpPr>
            <a:spLocks noGrp="1"/>
          </p:cNvSpPr>
          <p:nvPr>
            <p:ph type="dt" sz="half" idx="10"/>
          </p:nvPr>
        </p:nvSpPr>
        <p:spPr>
          <a:xfrm>
            <a:off x="174623" y="6512400"/>
            <a:ext cx="8969377" cy="345600"/>
          </a:xfrm>
        </p:spPr>
        <p:txBody>
          <a:bodyPr/>
          <a:lstStyle/>
          <a:p>
            <a:r>
              <a:rPr lang="it-IT" sz="1100" dirty="0"/>
              <a:t>A. </a:t>
            </a:r>
            <a:r>
              <a:rPr lang="it-IT" sz="1100" dirty="0" smtClean="0"/>
              <a:t>Mattiacci</a:t>
            </a:r>
            <a:r>
              <a:rPr lang="it-IT" sz="1100" dirty="0"/>
              <a:t> </a:t>
            </a:r>
            <a:r>
              <a:rPr lang="it-IT" sz="1100" dirty="0" smtClean="0"/>
              <a:t>- A. Pastore,  </a:t>
            </a:r>
            <a:r>
              <a:rPr lang="it-IT" sz="1100" i="1" dirty="0" smtClean="0"/>
              <a:t>Marketing				  					  </a:t>
            </a:r>
            <a:r>
              <a:rPr lang="it-IT" sz="1100" dirty="0" smtClean="0"/>
              <a:t>Copyright © Ulrico Hoepli Editore S.p.A. 2014</a:t>
            </a:r>
            <a:endParaRPr lang="it-IT" sz="1100" i="1" dirty="0"/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 rot="16200000">
            <a:off x="-2567762" y="2567763"/>
            <a:ext cx="6507126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spcAft>
                <a:spcPts val="600"/>
              </a:spcAft>
              <a:defRPr/>
            </a:pPr>
            <a:r>
              <a:rPr lang="it-IT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Capitolo 5</a:t>
            </a:r>
          </a:p>
          <a:p>
            <a:pPr lvl="0">
              <a:spcBef>
                <a:spcPct val="0"/>
              </a:spcBef>
              <a:defRPr/>
            </a:pPr>
            <a:r>
              <a:rPr lang="it-IT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Analisi </a:t>
            </a:r>
            <a:r>
              <a:rPr lang="it-IT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dell’offerta</a:t>
            </a:r>
          </a:p>
        </p:txBody>
      </p:sp>
      <p:pic>
        <p:nvPicPr>
          <p:cNvPr id="2" name="Immagine 1" descr="img 363 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430" y="914483"/>
            <a:ext cx="5443885" cy="5388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217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0" y="-1"/>
            <a:ext cx="9144000" cy="701751"/>
          </a:xfrm>
          <a:prstGeom prst="rect">
            <a:avLst/>
          </a:prstGeom>
          <a:solidFill>
            <a:srgbClr val="22A6A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it-IT" sz="2700" dirty="0" smtClean="0">
                <a:latin typeface="Times New Roman" pitchFamily="18" charset="0"/>
                <a:cs typeface="Times New Roman" pitchFamily="18" charset="0"/>
              </a:rPr>
              <a:t>Capitolo 14</a:t>
            </a:r>
            <a:endParaRPr lang="it-IT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Segnaposto data 3"/>
          <p:cNvSpPr>
            <a:spLocks noGrp="1"/>
          </p:cNvSpPr>
          <p:nvPr>
            <p:ph type="dt" sz="half" idx="10"/>
          </p:nvPr>
        </p:nvSpPr>
        <p:spPr>
          <a:xfrm>
            <a:off x="174623" y="6512400"/>
            <a:ext cx="8969377" cy="345600"/>
          </a:xfrm>
        </p:spPr>
        <p:txBody>
          <a:bodyPr/>
          <a:lstStyle/>
          <a:p>
            <a:r>
              <a:rPr lang="it-IT" sz="1100" dirty="0"/>
              <a:t>A. </a:t>
            </a:r>
            <a:r>
              <a:rPr lang="it-IT" sz="1100" dirty="0" smtClean="0"/>
              <a:t>Mattiacci</a:t>
            </a:r>
            <a:r>
              <a:rPr lang="it-IT" sz="1100" dirty="0"/>
              <a:t> </a:t>
            </a:r>
            <a:r>
              <a:rPr lang="it-IT" sz="1100" dirty="0" smtClean="0"/>
              <a:t>- A. Pastore,  </a:t>
            </a:r>
            <a:r>
              <a:rPr lang="it-IT" sz="1100" i="1" dirty="0" smtClean="0"/>
              <a:t>Marketing				  					  </a:t>
            </a:r>
            <a:r>
              <a:rPr lang="it-IT" sz="1100" dirty="0" smtClean="0"/>
              <a:t>Copyright © Ulrico Hoepli Editore S.p.A. 2014</a:t>
            </a:r>
            <a:endParaRPr lang="it-IT" sz="1100" i="1" dirty="0"/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 rot="16200000">
            <a:off x="-2567762" y="2567763"/>
            <a:ext cx="6507126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spcAft>
                <a:spcPts val="600"/>
              </a:spcAft>
              <a:defRPr/>
            </a:pPr>
            <a:r>
              <a:rPr lang="it-IT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Capitolo 5</a:t>
            </a:r>
          </a:p>
          <a:p>
            <a:pPr lvl="0">
              <a:spcBef>
                <a:spcPct val="0"/>
              </a:spcBef>
              <a:defRPr/>
            </a:pPr>
            <a:r>
              <a:rPr lang="it-IT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Analisi </a:t>
            </a:r>
            <a:r>
              <a:rPr lang="it-IT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dell’offerta</a:t>
            </a:r>
          </a:p>
        </p:txBody>
      </p:sp>
      <p:pic>
        <p:nvPicPr>
          <p:cNvPr id="2" name="Immagine 1" descr="img 367 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309" y="788967"/>
            <a:ext cx="4719937" cy="5723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217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0" y="-1"/>
            <a:ext cx="9144000" cy="701751"/>
          </a:xfrm>
          <a:prstGeom prst="rect">
            <a:avLst/>
          </a:prstGeom>
          <a:solidFill>
            <a:srgbClr val="22A6A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it-IT" sz="2700" dirty="0" smtClean="0">
                <a:latin typeface="Times New Roman" pitchFamily="18" charset="0"/>
                <a:cs typeface="Times New Roman" pitchFamily="18" charset="0"/>
              </a:rPr>
              <a:t>Capitolo 15</a:t>
            </a:r>
            <a:endParaRPr lang="it-IT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Segnaposto data 3"/>
          <p:cNvSpPr>
            <a:spLocks noGrp="1"/>
          </p:cNvSpPr>
          <p:nvPr>
            <p:ph type="dt" sz="half" idx="10"/>
          </p:nvPr>
        </p:nvSpPr>
        <p:spPr>
          <a:xfrm>
            <a:off x="174623" y="6512400"/>
            <a:ext cx="8969377" cy="345600"/>
          </a:xfrm>
        </p:spPr>
        <p:txBody>
          <a:bodyPr/>
          <a:lstStyle/>
          <a:p>
            <a:r>
              <a:rPr lang="it-IT" sz="1100" dirty="0"/>
              <a:t>A. </a:t>
            </a:r>
            <a:r>
              <a:rPr lang="it-IT" sz="1100" dirty="0" smtClean="0"/>
              <a:t>Mattiacci</a:t>
            </a:r>
            <a:r>
              <a:rPr lang="it-IT" sz="1100" dirty="0"/>
              <a:t> </a:t>
            </a:r>
            <a:r>
              <a:rPr lang="it-IT" sz="1100" dirty="0" smtClean="0"/>
              <a:t>- A. Pastore,  </a:t>
            </a:r>
            <a:r>
              <a:rPr lang="it-IT" sz="1100" i="1" dirty="0" smtClean="0"/>
              <a:t>Marketing				  					  </a:t>
            </a:r>
            <a:r>
              <a:rPr lang="it-IT" sz="1100" dirty="0" smtClean="0"/>
              <a:t>Copyright © Ulrico Hoepli Editore S.p.A. 2014</a:t>
            </a:r>
            <a:endParaRPr lang="it-IT" sz="1100" i="1" dirty="0"/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 rot="16200000">
            <a:off x="-2567762" y="2567763"/>
            <a:ext cx="6507126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spcAft>
                <a:spcPts val="600"/>
              </a:spcAft>
              <a:defRPr/>
            </a:pPr>
            <a:r>
              <a:rPr lang="it-IT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Capitolo 5</a:t>
            </a:r>
          </a:p>
          <a:p>
            <a:pPr lvl="0">
              <a:spcBef>
                <a:spcPct val="0"/>
              </a:spcBef>
              <a:defRPr/>
            </a:pPr>
            <a:r>
              <a:rPr lang="it-IT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Analisi </a:t>
            </a:r>
            <a:r>
              <a:rPr lang="it-IT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dell’offerta</a:t>
            </a:r>
          </a:p>
        </p:txBody>
      </p:sp>
      <p:pic>
        <p:nvPicPr>
          <p:cNvPr id="2" name="Immagine 1" descr="img 375 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618" y="949333"/>
            <a:ext cx="3111277" cy="5415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217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0" y="-1"/>
            <a:ext cx="9144000" cy="701751"/>
          </a:xfrm>
          <a:prstGeom prst="rect">
            <a:avLst/>
          </a:prstGeom>
          <a:solidFill>
            <a:srgbClr val="22A6A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it-IT" sz="2700" dirty="0" smtClean="0">
                <a:latin typeface="Times New Roman" pitchFamily="18" charset="0"/>
                <a:cs typeface="Times New Roman" pitchFamily="18" charset="0"/>
              </a:rPr>
              <a:t>Capitolo 12</a:t>
            </a:r>
            <a:endParaRPr lang="it-IT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Segnaposto data 3"/>
          <p:cNvSpPr>
            <a:spLocks noGrp="1"/>
          </p:cNvSpPr>
          <p:nvPr>
            <p:ph type="dt" sz="half" idx="10"/>
          </p:nvPr>
        </p:nvSpPr>
        <p:spPr>
          <a:xfrm>
            <a:off x="174623" y="6512400"/>
            <a:ext cx="8969377" cy="345600"/>
          </a:xfrm>
        </p:spPr>
        <p:txBody>
          <a:bodyPr/>
          <a:lstStyle/>
          <a:p>
            <a:r>
              <a:rPr lang="it-IT" sz="1100" dirty="0"/>
              <a:t>A. </a:t>
            </a:r>
            <a:r>
              <a:rPr lang="it-IT" sz="1100" dirty="0" smtClean="0"/>
              <a:t>Mattiacci</a:t>
            </a:r>
            <a:r>
              <a:rPr lang="it-IT" sz="1100" dirty="0"/>
              <a:t> </a:t>
            </a:r>
            <a:r>
              <a:rPr lang="it-IT" sz="1100" dirty="0" smtClean="0"/>
              <a:t>- A. Pastore,  </a:t>
            </a:r>
            <a:r>
              <a:rPr lang="it-IT" sz="1100" i="1" dirty="0" smtClean="0"/>
              <a:t>Marketing				  					  </a:t>
            </a:r>
            <a:r>
              <a:rPr lang="it-IT" sz="1100" dirty="0" smtClean="0"/>
              <a:t>Copyright © Ulrico Hoepli Editore S.p.A. 2014</a:t>
            </a:r>
            <a:endParaRPr lang="it-IT" sz="1100" i="1" dirty="0"/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 rot="16200000">
            <a:off x="-2567762" y="2567763"/>
            <a:ext cx="6507126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spcAft>
                <a:spcPts val="600"/>
              </a:spcAft>
              <a:defRPr/>
            </a:pPr>
            <a:r>
              <a:rPr lang="it-IT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Capitolo 5</a:t>
            </a:r>
          </a:p>
          <a:p>
            <a:pPr lvl="0">
              <a:spcBef>
                <a:spcPct val="0"/>
              </a:spcBef>
              <a:defRPr/>
            </a:pPr>
            <a:r>
              <a:rPr lang="it-IT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Analisi </a:t>
            </a:r>
            <a:r>
              <a:rPr lang="it-IT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dell’offerta</a:t>
            </a:r>
          </a:p>
        </p:txBody>
      </p:sp>
      <p:pic>
        <p:nvPicPr>
          <p:cNvPr id="2" name="Immagine 1" descr="img 295 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288" y="991768"/>
            <a:ext cx="4581191" cy="5064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351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0" y="-1"/>
            <a:ext cx="9144000" cy="701751"/>
          </a:xfrm>
          <a:prstGeom prst="rect">
            <a:avLst/>
          </a:prstGeom>
          <a:solidFill>
            <a:srgbClr val="22A6A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it-IT" sz="2700" dirty="0" smtClean="0">
                <a:latin typeface="Times New Roman" pitchFamily="18" charset="0"/>
                <a:cs typeface="Times New Roman" pitchFamily="18" charset="0"/>
              </a:rPr>
              <a:t>Capitolo 15</a:t>
            </a:r>
            <a:endParaRPr lang="it-IT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Segnaposto data 3"/>
          <p:cNvSpPr>
            <a:spLocks noGrp="1"/>
          </p:cNvSpPr>
          <p:nvPr>
            <p:ph type="dt" sz="half" idx="10"/>
          </p:nvPr>
        </p:nvSpPr>
        <p:spPr>
          <a:xfrm>
            <a:off x="174623" y="6512400"/>
            <a:ext cx="8969377" cy="345600"/>
          </a:xfrm>
        </p:spPr>
        <p:txBody>
          <a:bodyPr/>
          <a:lstStyle/>
          <a:p>
            <a:r>
              <a:rPr lang="it-IT" sz="1100" dirty="0"/>
              <a:t>A. </a:t>
            </a:r>
            <a:r>
              <a:rPr lang="it-IT" sz="1100" dirty="0" smtClean="0"/>
              <a:t>Mattiacci</a:t>
            </a:r>
            <a:r>
              <a:rPr lang="it-IT" sz="1100" dirty="0"/>
              <a:t> </a:t>
            </a:r>
            <a:r>
              <a:rPr lang="it-IT" sz="1100" dirty="0" smtClean="0"/>
              <a:t>- A. Pastore,  </a:t>
            </a:r>
            <a:r>
              <a:rPr lang="it-IT" sz="1100" i="1" dirty="0" smtClean="0"/>
              <a:t>Marketing				  					  </a:t>
            </a:r>
            <a:r>
              <a:rPr lang="it-IT" sz="1100" dirty="0" smtClean="0"/>
              <a:t>Copyright © Ulrico Hoepli Editore S.p.A. 2014</a:t>
            </a:r>
            <a:endParaRPr lang="it-IT" sz="1100" i="1" dirty="0"/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 rot="16200000">
            <a:off x="-2567762" y="2567763"/>
            <a:ext cx="6507126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spcAft>
                <a:spcPts val="600"/>
              </a:spcAft>
              <a:defRPr/>
            </a:pPr>
            <a:r>
              <a:rPr lang="it-IT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Capitolo 5</a:t>
            </a:r>
          </a:p>
          <a:p>
            <a:pPr lvl="0">
              <a:spcBef>
                <a:spcPct val="0"/>
              </a:spcBef>
              <a:defRPr/>
            </a:pPr>
            <a:r>
              <a:rPr lang="it-IT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Analisi </a:t>
            </a:r>
            <a:r>
              <a:rPr lang="it-IT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dell’offerta</a:t>
            </a:r>
          </a:p>
        </p:txBody>
      </p:sp>
      <p:pic>
        <p:nvPicPr>
          <p:cNvPr id="3" name="Immagine 2" descr="img 385 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592" y="1097280"/>
            <a:ext cx="3317225" cy="5292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428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0" y="-1"/>
            <a:ext cx="9144000" cy="701751"/>
          </a:xfrm>
          <a:prstGeom prst="rect">
            <a:avLst/>
          </a:prstGeom>
          <a:solidFill>
            <a:srgbClr val="22A6A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it-IT" sz="2700" dirty="0" smtClean="0">
                <a:latin typeface="Times New Roman" pitchFamily="18" charset="0"/>
                <a:cs typeface="Times New Roman" pitchFamily="18" charset="0"/>
              </a:rPr>
              <a:t>Capitolo 15</a:t>
            </a:r>
            <a:endParaRPr lang="it-IT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Segnaposto data 3"/>
          <p:cNvSpPr>
            <a:spLocks noGrp="1"/>
          </p:cNvSpPr>
          <p:nvPr>
            <p:ph type="dt" sz="half" idx="10"/>
          </p:nvPr>
        </p:nvSpPr>
        <p:spPr>
          <a:xfrm>
            <a:off x="174623" y="6512400"/>
            <a:ext cx="8969377" cy="345600"/>
          </a:xfrm>
        </p:spPr>
        <p:txBody>
          <a:bodyPr/>
          <a:lstStyle/>
          <a:p>
            <a:r>
              <a:rPr lang="it-IT" sz="1100" dirty="0"/>
              <a:t>A. </a:t>
            </a:r>
            <a:r>
              <a:rPr lang="it-IT" sz="1100" dirty="0" smtClean="0"/>
              <a:t>Mattiacci</a:t>
            </a:r>
            <a:r>
              <a:rPr lang="it-IT" sz="1100" dirty="0"/>
              <a:t> </a:t>
            </a:r>
            <a:r>
              <a:rPr lang="it-IT" sz="1100" dirty="0" smtClean="0"/>
              <a:t>- A. Pastore,  </a:t>
            </a:r>
            <a:r>
              <a:rPr lang="it-IT" sz="1100" i="1" dirty="0" smtClean="0"/>
              <a:t>Marketing				  					  </a:t>
            </a:r>
            <a:r>
              <a:rPr lang="it-IT" sz="1100" dirty="0" smtClean="0"/>
              <a:t>Copyright © Ulrico Hoepli Editore S.p.A. 2014</a:t>
            </a:r>
            <a:endParaRPr lang="it-IT" sz="1100" i="1" dirty="0"/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 rot="16200000">
            <a:off x="-2567762" y="2567763"/>
            <a:ext cx="6507126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spcAft>
                <a:spcPts val="600"/>
              </a:spcAft>
              <a:defRPr/>
            </a:pPr>
            <a:r>
              <a:rPr lang="it-IT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Capitolo 5</a:t>
            </a:r>
          </a:p>
          <a:p>
            <a:pPr lvl="0">
              <a:spcBef>
                <a:spcPct val="0"/>
              </a:spcBef>
              <a:defRPr/>
            </a:pPr>
            <a:r>
              <a:rPr lang="it-IT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Analisi </a:t>
            </a:r>
            <a:r>
              <a:rPr lang="it-IT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dell’offerta</a:t>
            </a:r>
          </a:p>
        </p:txBody>
      </p:sp>
      <p:pic>
        <p:nvPicPr>
          <p:cNvPr id="3" name="Immagine 2" descr="img 386 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350" y="1042302"/>
            <a:ext cx="4062204" cy="546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428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0" y="-1"/>
            <a:ext cx="9144000" cy="701751"/>
          </a:xfrm>
          <a:prstGeom prst="rect">
            <a:avLst/>
          </a:prstGeom>
          <a:solidFill>
            <a:srgbClr val="22A6A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it-IT" sz="2700" dirty="0" smtClean="0">
                <a:latin typeface="Times New Roman" pitchFamily="18" charset="0"/>
                <a:cs typeface="Times New Roman" pitchFamily="18" charset="0"/>
              </a:rPr>
              <a:t>Capitolo 16</a:t>
            </a:r>
            <a:endParaRPr lang="it-IT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Segnaposto data 3"/>
          <p:cNvSpPr>
            <a:spLocks noGrp="1"/>
          </p:cNvSpPr>
          <p:nvPr>
            <p:ph type="dt" sz="half" idx="10"/>
          </p:nvPr>
        </p:nvSpPr>
        <p:spPr>
          <a:xfrm>
            <a:off x="174623" y="6512400"/>
            <a:ext cx="8969377" cy="345600"/>
          </a:xfrm>
        </p:spPr>
        <p:txBody>
          <a:bodyPr/>
          <a:lstStyle/>
          <a:p>
            <a:r>
              <a:rPr lang="it-IT" sz="1100" dirty="0"/>
              <a:t>A. </a:t>
            </a:r>
            <a:r>
              <a:rPr lang="it-IT" sz="1100" dirty="0" smtClean="0"/>
              <a:t>Mattiacci</a:t>
            </a:r>
            <a:r>
              <a:rPr lang="it-IT" sz="1100" dirty="0"/>
              <a:t> </a:t>
            </a:r>
            <a:r>
              <a:rPr lang="it-IT" sz="1100" dirty="0" smtClean="0"/>
              <a:t>- A. Pastore,  </a:t>
            </a:r>
            <a:r>
              <a:rPr lang="it-IT" sz="1100" i="1" dirty="0" smtClean="0"/>
              <a:t>Marketing				  					  </a:t>
            </a:r>
            <a:r>
              <a:rPr lang="it-IT" sz="1100" dirty="0" smtClean="0"/>
              <a:t>Copyright © Ulrico Hoepli Editore S.p.A. 2014</a:t>
            </a:r>
            <a:endParaRPr lang="it-IT" sz="1100" i="1" dirty="0"/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 rot="16200000">
            <a:off x="-2567762" y="2567763"/>
            <a:ext cx="6507126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spcAft>
                <a:spcPts val="600"/>
              </a:spcAft>
              <a:defRPr/>
            </a:pPr>
            <a:r>
              <a:rPr lang="it-IT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Capitolo 5</a:t>
            </a:r>
          </a:p>
          <a:p>
            <a:pPr lvl="0">
              <a:spcBef>
                <a:spcPct val="0"/>
              </a:spcBef>
              <a:defRPr/>
            </a:pPr>
            <a:r>
              <a:rPr lang="it-IT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Analisi </a:t>
            </a:r>
            <a:r>
              <a:rPr lang="it-IT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dell’offerta</a:t>
            </a:r>
          </a:p>
        </p:txBody>
      </p:sp>
      <p:pic>
        <p:nvPicPr>
          <p:cNvPr id="2" name="Immagine 1" descr="img 400 16 copi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210" y="1001981"/>
            <a:ext cx="6036085" cy="5338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899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0" y="-1"/>
            <a:ext cx="9144000" cy="701751"/>
          </a:xfrm>
          <a:prstGeom prst="rect">
            <a:avLst/>
          </a:prstGeom>
          <a:solidFill>
            <a:srgbClr val="22A6A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it-IT" sz="2700" dirty="0" smtClean="0">
                <a:latin typeface="Times New Roman" pitchFamily="18" charset="0"/>
                <a:cs typeface="Times New Roman" pitchFamily="18" charset="0"/>
              </a:rPr>
              <a:t>Capitolo 16</a:t>
            </a:r>
            <a:endParaRPr lang="it-IT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Segnaposto data 3"/>
          <p:cNvSpPr>
            <a:spLocks noGrp="1"/>
          </p:cNvSpPr>
          <p:nvPr>
            <p:ph type="dt" sz="half" idx="10"/>
          </p:nvPr>
        </p:nvSpPr>
        <p:spPr>
          <a:xfrm>
            <a:off x="174623" y="6512400"/>
            <a:ext cx="8969377" cy="345600"/>
          </a:xfrm>
        </p:spPr>
        <p:txBody>
          <a:bodyPr/>
          <a:lstStyle/>
          <a:p>
            <a:r>
              <a:rPr lang="it-IT" sz="1100" dirty="0"/>
              <a:t>A. </a:t>
            </a:r>
            <a:r>
              <a:rPr lang="it-IT" sz="1100" dirty="0" smtClean="0"/>
              <a:t>Mattiacci</a:t>
            </a:r>
            <a:r>
              <a:rPr lang="it-IT" sz="1100" dirty="0"/>
              <a:t> </a:t>
            </a:r>
            <a:r>
              <a:rPr lang="it-IT" sz="1100" dirty="0" smtClean="0"/>
              <a:t>- A. Pastore,  </a:t>
            </a:r>
            <a:r>
              <a:rPr lang="it-IT" sz="1100" i="1" dirty="0" smtClean="0"/>
              <a:t>Marketing				  					  </a:t>
            </a:r>
            <a:r>
              <a:rPr lang="it-IT" sz="1100" dirty="0" smtClean="0"/>
              <a:t>Copyright © Ulrico Hoepli Editore S.p.A. 2014</a:t>
            </a:r>
            <a:endParaRPr lang="it-IT" sz="1100" i="1" dirty="0"/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 rot="16200000">
            <a:off x="-2567762" y="2567763"/>
            <a:ext cx="6507126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spcAft>
                <a:spcPts val="600"/>
              </a:spcAft>
              <a:defRPr/>
            </a:pPr>
            <a:r>
              <a:rPr lang="it-IT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Capitolo 5</a:t>
            </a:r>
          </a:p>
          <a:p>
            <a:pPr lvl="0">
              <a:spcBef>
                <a:spcPct val="0"/>
              </a:spcBef>
              <a:defRPr/>
            </a:pPr>
            <a:r>
              <a:rPr lang="it-IT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Analisi </a:t>
            </a:r>
            <a:r>
              <a:rPr lang="it-IT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dell’offerta</a:t>
            </a:r>
          </a:p>
        </p:txBody>
      </p:sp>
      <p:pic>
        <p:nvPicPr>
          <p:cNvPr id="2" name="Immagine 1" descr="img 401 16 copi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27" y="1270200"/>
            <a:ext cx="8182285" cy="4864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460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0" y="-1"/>
            <a:ext cx="9144000" cy="701751"/>
          </a:xfrm>
          <a:prstGeom prst="rect">
            <a:avLst/>
          </a:prstGeom>
          <a:solidFill>
            <a:srgbClr val="22A6A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it-IT" sz="2700" dirty="0" smtClean="0">
                <a:latin typeface="Times New Roman" pitchFamily="18" charset="0"/>
                <a:cs typeface="Times New Roman" pitchFamily="18" charset="0"/>
              </a:rPr>
              <a:t>Capitolo 16</a:t>
            </a:r>
            <a:endParaRPr lang="it-IT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Segnaposto data 3"/>
          <p:cNvSpPr>
            <a:spLocks noGrp="1"/>
          </p:cNvSpPr>
          <p:nvPr>
            <p:ph type="dt" sz="half" idx="10"/>
          </p:nvPr>
        </p:nvSpPr>
        <p:spPr>
          <a:xfrm>
            <a:off x="174623" y="6512400"/>
            <a:ext cx="8969377" cy="345600"/>
          </a:xfrm>
        </p:spPr>
        <p:txBody>
          <a:bodyPr/>
          <a:lstStyle/>
          <a:p>
            <a:r>
              <a:rPr lang="it-IT" sz="1100" dirty="0"/>
              <a:t>A. </a:t>
            </a:r>
            <a:r>
              <a:rPr lang="it-IT" sz="1100" dirty="0" smtClean="0"/>
              <a:t>Mattiacci</a:t>
            </a:r>
            <a:r>
              <a:rPr lang="it-IT" sz="1100" dirty="0"/>
              <a:t> </a:t>
            </a:r>
            <a:r>
              <a:rPr lang="it-IT" sz="1100" dirty="0" smtClean="0"/>
              <a:t>- A. Pastore,  </a:t>
            </a:r>
            <a:r>
              <a:rPr lang="it-IT" sz="1100" i="1" dirty="0" smtClean="0"/>
              <a:t>Marketing				  					  </a:t>
            </a:r>
            <a:r>
              <a:rPr lang="it-IT" sz="1100" dirty="0" smtClean="0"/>
              <a:t>Copyright © Ulrico Hoepli Editore S.p.A. 2014</a:t>
            </a:r>
            <a:endParaRPr lang="it-IT" sz="1100" i="1" dirty="0"/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 rot="16200000">
            <a:off x="-2567762" y="2567763"/>
            <a:ext cx="6507126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spcAft>
                <a:spcPts val="600"/>
              </a:spcAft>
              <a:defRPr/>
            </a:pPr>
            <a:r>
              <a:rPr lang="it-IT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Capitolo 5</a:t>
            </a:r>
          </a:p>
          <a:p>
            <a:pPr lvl="0">
              <a:spcBef>
                <a:spcPct val="0"/>
              </a:spcBef>
              <a:defRPr/>
            </a:pPr>
            <a:r>
              <a:rPr lang="it-IT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Analisi </a:t>
            </a:r>
            <a:r>
              <a:rPr lang="it-IT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dell’offerta</a:t>
            </a:r>
          </a:p>
        </p:txBody>
      </p:sp>
      <p:pic>
        <p:nvPicPr>
          <p:cNvPr id="2" name="Immagine 1" descr="ESEMPIO 4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639" y="1442492"/>
            <a:ext cx="6126449" cy="5057579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-1" y="889000"/>
            <a:ext cx="9144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22A6A8"/>
                </a:solidFill>
                <a:latin typeface="Arial" pitchFamily="34" charset="0"/>
                <a:cs typeface="Arial" pitchFamily="34" charset="0"/>
              </a:rPr>
              <a:t>Lego</a:t>
            </a:r>
            <a:endParaRPr lang="it-IT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460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0" y="-1"/>
            <a:ext cx="9144000" cy="701751"/>
          </a:xfrm>
          <a:prstGeom prst="rect">
            <a:avLst/>
          </a:prstGeom>
          <a:solidFill>
            <a:srgbClr val="22A6A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it-IT" sz="2700" dirty="0" smtClean="0">
                <a:latin typeface="Times New Roman" pitchFamily="18" charset="0"/>
                <a:cs typeface="Times New Roman" pitchFamily="18" charset="0"/>
              </a:rPr>
              <a:t>Capitolo 16</a:t>
            </a:r>
            <a:endParaRPr lang="it-IT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Segnaposto data 3"/>
          <p:cNvSpPr>
            <a:spLocks noGrp="1"/>
          </p:cNvSpPr>
          <p:nvPr>
            <p:ph type="dt" sz="half" idx="10"/>
          </p:nvPr>
        </p:nvSpPr>
        <p:spPr>
          <a:xfrm>
            <a:off x="174623" y="6512400"/>
            <a:ext cx="8969377" cy="345600"/>
          </a:xfrm>
        </p:spPr>
        <p:txBody>
          <a:bodyPr/>
          <a:lstStyle/>
          <a:p>
            <a:r>
              <a:rPr lang="it-IT" sz="1100" dirty="0"/>
              <a:t>A. </a:t>
            </a:r>
            <a:r>
              <a:rPr lang="it-IT" sz="1100" dirty="0" smtClean="0"/>
              <a:t>Mattiacci</a:t>
            </a:r>
            <a:r>
              <a:rPr lang="it-IT" sz="1100" dirty="0"/>
              <a:t> </a:t>
            </a:r>
            <a:r>
              <a:rPr lang="it-IT" sz="1100" dirty="0" smtClean="0"/>
              <a:t>- A. Pastore,  </a:t>
            </a:r>
            <a:r>
              <a:rPr lang="it-IT" sz="1100" i="1" dirty="0" smtClean="0"/>
              <a:t>Marketing				  					  </a:t>
            </a:r>
            <a:r>
              <a:rPr lang="it-IT" sz="1100" dirty="0" smtClean="0"/>
              <a:t>Copyright © Ulrico Hoepli Editore S.p.A. 2014</a:t>
            </a:r>
            <a:endParaRPr lang="it-IT" sz="1100" i="1" dirty="0"/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 rot="16200000">
            <a:off x="-2567762" y="2567763"/>
            <a:ext cx="6507126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spcAft>
                <a:spcPts val="600"/>
              </a:spcAft>
              <a:defRPr/>
            </a:pPr>
            <a:r>
              <a:rPr lang="it-IT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Capitolo 5</a:t>
            </a:r>
          </a:p>
          <a:p>
            <a:pPr lvl="0">
              <a:spcBef>
                <a:spcPct val="0"/>
              </a:spcBef>
              <a:defRPr/>
            </a:pPr>
            <a:r>
              <a:rPr lang="it-IT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Analisi </a:t>
            </a:r>
            <a:r>
              <a:rPr lang="it-IT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dell’offerta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-1" y="889000"/>
            <a:ext cx="9144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err="1" smtClean="0">
                <a:solidFill>
                  <a:srgbClr val="22A6A8"/>
                </a:solidFill>
                <a:latin typeface="Arial" pitchFamily="34" charset="0"/>
                <a:cs typeface="Arial" pitchFamily="34" charset="0"/>
              </a:rPr>
              <a:t>Threadless</a:t>
            </a:r>
            <a:endParaRPr lang="it-IT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Immagine 2" descr="Esempio 4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530" y="1437938"/>
            <a:ext cx="3798621" cy="5074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199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0" y="-1"/>
            <a:ext cx="9144000" cy="701751"/>
          </a:xfrm>
          <a:prstGeom prst="rect">
            <a:avLst/>
          </a:prstGeom>
          <a:solidFill>
            <a:srgbClr val="22A6A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it-IT" sz="2700" dirty="0" smtClean="0">
                <a:latin typeface="Times New Roman" pitchFamily="18" charset="0"/>
                <a:cs typeface="Times New Roman" pitchFamily="18" charset="0"/>
              </a:rPr>
              <a:t>Capitolo 12</a:t>
            </a:r>
            <a:endParaRPr lang="it-IT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Segnaposto data 3"/>
          <p:cNvSpPr>
            <a:spLocks noGrp="1"/>
          </p:cNvSpPr>
          <p:nvPr>
            <p:ph type="dt" sz="half" idx="10"/>
          </p:nvPr>
        </p:nvSpPr>
        <p:spPr>
          <a:xfrm>
            <a:off x="174623" y="6512400"/>
            <a:ext cx="8969377" cy="345600"/>
          </a:xfrm>
        </p:spPr>
        <p:txBody>
          <a:bodyPr/>
          <a:lstStyle/>
          <a:p>
            <a:r>
              <a:rPr lang="it-IT" sz="1100" dirty="0"/>
              <a:t>A. </a:t>
            </a:r>
            <a:r>
              <a:rPr lang="it-IT" sz="1100" dirty="0" smtClean="0"/>
              <a:t>Mattiacci</a:t>
            </a:r>
            <a:r>
              <a:rPr lang="it-IT" sz="1100" dirty="0"/>
              <a:t> </a:t>
            </a:r>
            <a:r>
              <a:rPr lang="it-IT" sz="1100" dirty="0" smtClean="0"/>
              <a:t>- A. Pastore,  </a:t>
            </a:r>
            <a:r>
              <a:rPr lang="it-IT" sz="1100" i="1" dirty="0" smtClean="0"/>
              <a:t>Marketing				  					  </a:t>
            </a:r>
            <a:r>
              <a:rPr lang="it-IT" sz="1100" dirty="0" smtClean="0"/>
              <a:t>Copyright © Ulrico Hoepli Editore S.p.A. 2014</a:t>
            </a:r>
            <a:endParaRPr lang="it-IT" sz="1100" i="1" dirty="0"/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 rot="16200000">
            <a:off x="-2567762" y="2567763"/>
            <a:ext cx="6507126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spcAft>
                <a:spcPts val="600"/>
              </a:spcAft>
              <a:defRPr/>
            </a:pPr>
            <a:r>
              <a:rPr lang="it-IT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Capitolo 5</a:t>
            </a:r>
          </a:p>
          <a:p>
            <a:pPr lvl="0">
              <a:spcBef>
                <a:spcPct val="0"/>
              </a:spcBef>
              <a:defRPr/>
            </a:pPr>
            <a:r>
              <a:rPr lang="it-IT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Analisi </a:t>
            </a:r>
            <a:r>
              <a:rPr lang="it-IT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dell’offerta</a:t>
            </a:r>
          </a:p>
        </p:txBody>
      </p:sp>
      <p:pic>
        <p:nvPicPr>
          <p:cNvPr id="3" name="Immagine 2" descr="img 298 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122" y="1177391"/>
            <a:ext cx="5438395" cy="5329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191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0" y="-1"/>
            <a:ext cx="9144000" cy="701751"/>
          </a:xfrm>
          <a:prstGeom prst="rect">
            <a:avLst/>
          </a:prstGeom>
          <a:solidFill>
            <a:srgbClr val="22A6A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it-IT" sz="2700" dirty="0" smtClean="0">
                <a:latin typeface="Times New Roman" pitchFamily="18" charset="0"/>
                <a:cs typeface="Times New Roman" pitchFamily="18" charset="0"/>
              </a:rPr>
              <a:t>Capitolo 12</a:t>
            </a:r>
            <a:endParaRPr lang="it-IT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Segnaposto data 3"/>
          <p:cNvSpPr>
            <a:spLocks noGrp="1"/>
          </p:cNvSpPr>
          <p:nvPr>
            <p:ph type="dt" sz="half" idx="10"/>
          </p:nvPr>
        </p:nvSpPr>
        <p:spPr>
          <a:xfrm>
            <a:off x="174623" y="6512400"/>
            <a:ext cx="8969377" cy="345600"/>
          </a:xfrm>
        </p:spPr>
        <p:txBody>
          <a:bodyPr/>
          <a:lstStyle/>
          <a:p>
            <a:r>
              <a:rPr lang="it-IT" sz="1100" dirty="0"/>
              <a:t>A. </a:t>
            </a:r>
            <a:r>
              <a:rPr lang="it-IT" sz="1100" dirty="0" smtClean="0"/>
              <a:t>Mattiacci</a:t>
            </a:r>
            <a:r>
              <a:rPr lang="it-IT" sz="1100" dirty="0"/>
              <a:t> </a:t>
            </a:r>
            <a:r>
              <a:rPr lang="it-IT" sz="1100" dirty="0" smtClean="0"/>
              <a:t>- A. Pastore,  </a:t>
            </a:r>
            <a:r>
              <a:rPr lang="it-IT" sz="1100" i="1" dirty="0" smtClean="0"/>
              <a:t>Marketing				  					  </a:t>
            </a:r>
            <a:r>
              <a:rPr lang="it-IT" sz="1100" dirty="0" smtClean="0"/>
              <a:t>Copyright © Ulrico Hoepli Editore S.p.A. 2014</a:t>
            </a:r>
            <a:endParaRPr lang="it-IT" sz="1100" i="1" dirty="0"/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 rot="16200000">
            <a:off x="-2567762" y="2567763"/>
            <a:ext cx="6507126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spcAft>
                <a:spcPts val="600"/>
              </a:spcAft>
              <a:defRPr/>
            </a:pPr>
            <a:r>
              <a:rPr lang="it-IT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Capitolo 5</a:t>
            </a:r>
          </a:p>
          <a:p>
            <a:pPr lvl="0">
              <a:spcBef>
                <a:spcPct val="0"/>
              </a:spcBef>
              <a:defRPr/>
            </a:pPr>
            <a:r>
              <a:rPr lang="it-IT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Analisi </a:t>
            </a:r>
            <a:r>
              <a:rPr lang="it-IT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dell’offerta</a:t>
            </a:r>
          </a:p>
        </p:txBody>
      </p:sp>
      <p:pic>
        <p:nvPicPr>
          <p:cNvPr id="3" name="Immagine 2" descr="img 311 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26" y="1220571"/>
            <a:ext cx="7345991" cy="4284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191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0" y="-1"/>
            <a:ext cx="9144000" cy="701751"/>
          </a:xfrm>
          <a:prstGeom prst="rect">
            <a:avLst/>
          </a:prstGeom>
          <a:solidFill>
            <a:srgbClr val="22A6A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it-IT" sz="2700" dirty="0" smtClean="0">
                <a:latin typeface="Times New Roman" pitchFamily="18" charset="0"/>
                <a:cs typeface="Times New Roman" pitchFamily="18" charset="0"/>
              </a:rPr>
              <a:t>Capitolo 12</a:t>
            </a:r>
            <a:endParaRPr lang="it-IT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Segnaposto data 3"/>
          <p:cNvSpPr>
            <a:spLocks noGrp="1"/>
          </p:cNvSpPr>
          <p:nvPr>
            <p:ph type="dt" sz="half" idx="10"/>
          </p:nvPr>
        </p:nvSpPr>
        <p:spPr>
          <a:xfrm>
            <a:off x="174623" y="6512400"/>
            <a:ext cx="8969377" cy="345600"/>
          </a:xfrm>
        </p:spPr>
        <p:txBody>
          <a:bodyPr/>
          <a:lstStyle/>
          <a:p>
            <a:r>
              <a:rPr lang="it-IT" sz="1100" dirty="0"/>
              <a:t>A. </a:t>
            </a:r>
            <a:r>
              <a:rPr lang="it-IT" sz="1100" dirty="0" smtClean="0"/>
              <a:t>Mattiacci</a:t>
            </a:r>
            <a:r>
              <a:rPr lang="it-IT" sz="1100" dirty="0"/>
              <a:t> </a:t>
            </a:r>
            <a:r>
              <a:rPr lang="it-IT" sz="1100" dirty="0" smtClean="0"/>
              <a:t>- A. Pastore,  </a:t>
            </a:r>
            <a:r>
              <a:rPr lang="it-IT" sz="1100" i="1" dirty="0" smtClean="0"/>
              <a:t>Marketing				  					  </a:t>
            </a:r>
            <a:r>
              <a:rPr lang="it-IT" sz="1100" dirty="0" smtClean="0"/>
              <a:t>Copyright © Ulrico Hoepli Editore S.p.A. 2014</a:t>
            </a:r>
            <a:endParaRPr lang="it-IT" sz="1100" i="1" dirty="0"/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 rot="16200000">
            <a:off x="-2567762" y="2567763"/>
            <a:ext cx="6507126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spcAft>
                <a:spcPts val="600"/>
              </a:spcAft>
              <a:defRPr/>
            </a:pPr>
            <a:r>
              <a:rPr lang="it-IT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Capitolo 5</a:t>
            </a:r>
          </a:p>
          <a:p>
            <a:pPr lvl="0">
              <a:spcBef>
                <a:spcPct val="0"/>
              </a:spcBef>
              <a:defRPr/>
            </a:pPr>
            <a:r>
              <a:rPr lang="it-IT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Analisi </a:t>
            </a:r>
            <a:r>
              <a:rPr lang="it-IT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dell’offerta</a:t>
            </a:r>
          </a:p>
        </p:txBody>
      </p:sp>
      <p:pic>
        <p:nvPicPr>
          <p:cNvPr id="3" name="Immagine 2" descr="img 313 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292" y="1023305"/>
            <a:ext cx="3905184" cy="5082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191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0" y="-1"/>
            <a:ext cx="9144000" cy="701751"/>
          </a:xfrm>
          <a:prstGeom prst="rect">
            <a:avLst/>
          </a:prstGeom>
          <a:solidFill>
            <a:srgbClr val="22A6A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it-IT" sz="2700" dirty="0" smtClean="0">
                <a:latin typeface="Times New Roman" pitchFamily="18" charset="0"/>
                <a:cs typeface="Times New Roman" pitchFamily="18" charset="0"/>
              </a:rPr>
              <a:t>Capitolo 12</a:t>
            </a:r>
            <a:endParaRPr lang="it-IT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Segnaposto data 3"/>
          <p:cNvSpPr>
            <a:spLocks noGrp="1"/>
          </p:cNvSpPr>
          <p:nvPr>
            <p:ph type="dt" sz="half" idx="10"/>
          </p:nvPr>
        </p:nvSpPr>
        <p:spPr>
          <a:xfrm>
            <a:off x="174623" y="6512400"/>
            <a:ext cx="8969377" cy="345600"/>
          </a:xfrm>
        </p:spPr>
        <p:txBody>
          <a:bodyPr/>
          <a:lstStyle/>
          <a:p>
            <a:r>
              <a:rPr lang="it-IT" sz="1100" dirty="0"/>
              <a:t>A. </a:t>
            </a:r>
            <a:r>
              <a:rPr lang="it-IT" sz="1100" dirty="0" smtClean="0"/>
              <a:t>Mattiacci</a:t>
            </a:r>
            <a:r>
              <a:rPr lang="it-IT" sz="1100" dirty="0"/>
              <a:t> </a:t>
            </a:r>
            <a:r>
              <a:rPr lang="it-IT" sz="1100" dirty="0" smtClean="0"/>
              <a:t>- A. Pastore,  </a:t>
            </a:r>
            <a:r>
              <a:rPr lang="it-IT" sz="1100" i="1" dirty="0" smtClean="0"/>
              <a:t>Marketing				  					  </a:t>
            </a:r>
            <a:r>
              <a:rPr lang="it-IT" sz="1100" dirty="0" smtClean="0"/>
              <a:t>Copyright © Ulrico Hoepli Editore S.p.A. 2014</a:t>
            </a:r>
            <a:endParaRPr lang="it-IT" sz="1100" i="1" dirty="0"/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 rot="16200000">
            <a:off x="-2567762" y="2567763"/>
            <a:ext cx="6507126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spcAft>
                <a:spcPts val="600"/>
              </a:spcAft>
              <a:defRPr/>
            </a:pPr>
            <a:r>
              <a:rPr lang="it-IT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Capitolo 5</a:t>
            </a:r>
          </a:p>
          <a:p>
            <a:pPr lvl="0">
              <a:spcBef>
                <a:spcPct val="0"/>
              </a:spcBef>
              <a:defRPr/>
            </a:pPr>
            <a:r>
              <a:rPr lang="it-IT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Analisi </a:t>
            </a:r>
            <a:r>
              <a:rPr lang="it-IT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dell’offerta</a:t>
            </a:r>
          </a:p>
        </p:txBody>
      </p:sp>
      <p:pic>
        <p:nvPicPr>
          <p:cNvPr id="3" name="Immagine 2" descr="img 314 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922" y="1035633"/>
            <a:ext cx="3346978" cy="5144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191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0" y="-1"/>
            <a:ext cx="9144000" cy="701751"/>
          </a:xfrm>
          <a:prstGeom prst="rect">
            <a:avLst/>
          </a:prstGeom>
          <a:solidFill>
            <a:srgbClr val="22A6A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it-IT" sz="2700" dirty="0" smtClean="0">
                <a:latin typeface="Times New Roman" pitchFamily="18" charset="0"/>
                <a:cs typeface="Times New Roman" pitchFamily="18" charset="0"/>
              </a:rPr>
              <a:t>Capitolo 12</a:t>
            </a:r>
            <a:endParaRPr lang="it-IT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Segnaposto data 3"/>
          <p:cNvSpPr>
            <a:spLocks noGrp="1"/>
          </p:cNvSpPr>
          <p:nvPr>
            <p:ph type="dt" sz="half" idx="10"/>
          </p:nvPr>
        </p:nvSpPr>
        <p:spPr>
          <a:xfrm>
            <a:off x="174623" y="6512400"/>
            <a:ext cx="8969377" cy="345600"/>
          </a:xfrm>
        </p:spPr>
        <p:txBody>
          <a:bodyPr/>
          <a:lstStyle/>
          <a:p>
            <a:r>
              <a:rPr lang="it-IT" sz="1100" dirty="0"/>
              <a:t>A. </a:t>
            </a:r>
            <a:r>
              <a:rPr lang="it-IT" sz="1100" dirty="0" smtClean="0"/>
              <a:t>Mattiacci</a:t>
            </a:r>
            <a:r>
              <a:rPr lang="it-IT" sz="1100" dirty="0"/>
              <a:t> </a:t>
            </a:r>
            <a:r>
              <a:rPr lang="it-IT" sz="1100" dirty="0" smtClean="0"/>
              <a:t>- A. Pastore,  </a:t>
            </a:r>
            <a:r>
              <a:rPr lang="it-IT" sz="1100" i="1" dirty="0" smtClean="0"/>
              <a:t>Marketing				  					  </a:t>
            </a:r>
            <a:r>
              <a:rPr lang="it-IT" sz="1100" dirty="0" smtClean="0"/>
              <a:t>Copyright © Ulrico Hoepli Editore S.p.A. 2014</a:t>
            </a:r>
            <a:endParaRPr lang="it-IT" sz="1100" i="1" dirty="0"/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 rot="16200000">
            <a:off x="-2567762" y="2567763"/>
            <a:ext cx="6507126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spcAft>
                <a:spcPts val="600"/>
              </a:spcAft>
              <a:defRPr/>
            </a:pPr>
            <a:r>
              <a:rPr lang="it-IT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Capitolo 5</a:t>
            </a:r>
          </a:p>
          <a:p>
            <a:pPr lvl="0">
              <a:spcBef>
                <a:spcPct val="0"/>
              </a:spcBef>
              <a:defRPr/>
            </a:pPr>
            <a:r>
              <a:rPr lang="it-IT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Analisi </a:t>
            </a:r>
            <a:r>
              <a:rPr lang="it-IT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dell’offerta</a:t>
            </a:r>
          </a:p>
        </p:txBody>
      </p:sp>
      <p:pic>
        <p:nvPicPr>
          <p:cNvPr id="3" name="Immagine 2" descr="img 317 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3700"/>
            <a:ext cx="9144000" cy="3517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191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0" y="-1"/>
            <a:ext cx="9144000" cy="701751"/>
          </a:xfrm>
          <a:prstGeom prst="rect">
            <a:avLst/>
          </a:prstGeom>
          <a:solidFill>
            <a:srgbClr val="22A6A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it-IT" sz="2700" dirty="0" smtClean="0">
                <a:latin typeface="Times New Roman" pitchFamily="18" charset="0"/>
                <a:cs typeface="Times New Roman" pitchFamily="18" charset="0"/>
              </a:rPr>
              <a:t>Capitolo 13</a:t>
            </a:r>
            <a:endParaRPr lang="it-IT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Segnaposto data 3"/>
          <p:cNvSpPr>
            <a:spLocks noGrp="1"/>
          </p:cNvSpPr>
          <p:nvPr>
            <p:ph type="dt" sz="half" idx="10"/>
          </p:nvPr>
        </p:nvSpPr>
        <p:spPr>
          <a:xfrm>
            <a:off x="174623" y="6512400"/>
            <a:ext cx="8969377" cy="345600"/>
          </a:xfrm>
        </p:spPr>
        <p:txBody>
          <a:bodyPr/>
          <a:lstStyle/>
          <a:p>
            <a:r>
              <a:rPr lang="it-IT" sz="1100" dirty="0"/>
              <a:t>A. </a:t>
            </a:r>
            <a:r>
              <a:rPr lang="it-IT" sz="1100" dirty="0" smtClean="0"/>
              <a:t>Mattiacci</a:t>
            </a:r>
            <a:r>
              <a:rPr lang="it-IT" sz="1100" dirty="0"/>
              <a:t> </a:t>
            </a:r>
            <a:r>
              <a:rPr lang="it-IT" sz="1100" dirty="0" smtClean="0"/>
              <a:t>- A. Pastore,  </a:t>
            </a:r>
            <a:r>
              <a:rPr lang="it-IT" sz="1100" i="1" dirty="0" smtClean="0"/>
              <a:t>Marketing				  					  </a:t>
            </a:r>
            <a:r>
              <a:rPr lang="it-IT" sz="1100" dirty="0" smtClean="0"/>
              <a:t>Copyright © Ulrico Hoepli Editore S.p.A. 2014</a:t>
            </a:r>
            <a:endParaRPr lang="it-IT" sz="1100" i="1" dirty="0"/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 rot="16200000">
            <a:off x="-2567762" y="2567763"/>
            <a:ext cx="6507126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spcAft>
                <a:spcPts val="600"/>
              </a:spcAft>
              <a:defRPr/>
            </a:pPr>
            <a:r>
              <a:rPr lang="it-IT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Capitolo 5</a:t>
            </a:r>
          </a:p>
          <a:p>
            <a:pPr lvl="0">
              <a:spcBef>
                <a:spcPct val="0"/>
              </a:spcBef>
              <a:defRPr/>
            </a:pPr>
            <a:r>
              <a:rPr lang="it-IT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Analisi </a:t>
            </a:r>
            <a:r>
              <a:rPr lang="it-IT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dell’offerta</a:t>
            </a:r>
          </a:p>
        </p:txBody>
      </p:sp>
      <p:pic>
        <p:nvPicPr>
          <p:cNvPr id="3" name="Immagine 2" descr="img 326 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332" y="1084951"/>
            <a:ext cx="3025789" cy="5329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191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0" y="-1"/>
            <a:ext cx="9144000" cy="701751"/>
          </a:xfrm>
          <a:prstGeom prst="rect">
            <a:avLst/>
          </a:prstGeom>
          <a:solidFill>
            <a:srgbClr val="22A6A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it-IT" sz="2700" dirty="0" smtClean="0">
                <a:latin typeface="Times New Roman" pitchFamily="18" charset="0"/>
                <a:cs typeface="Times New Roman" pitchFamily="18" charset="0"/>
              </a:rPr>
              <a:t>Capitolo 13</a:t>
            </a:r>
            <a:endParaRPr lang="it-IT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Segnaposto data 3"/>
          <p:cNvSpPr>
            <a:spLocks noGrp="1"/>
          </p:cNvSpPr>
          <p:nvPr>
            <p:ph type="dt" sz="half" idx="10"/>
          </p:nvPr>
        </p:nvSpPr>
        <p:spPr>
          <a:xfrm>
            <a:off x="174623" y="6512400"/>
            <a:ext cx="8969377" cy="345600"/>
          </a:xfrm>
        </p:spPr>
        <p:txBody>
          <a:bodyPr/>
          <a:lstStyle/>
          <a:p>
            <a:r>
              <a:rPr lang="it-IT" sz="1100" dirty="0"/>
              <a:t>A. </a:t>
            </a:r>
            <a:r>
              <a:rPr lang="it-IT" sz="1100" dirty="0" smtClean="0"/>
              <a:t>Mattiacci</a:t>
            </a:r>
            <a:r>
              <a:rPr lang="it-IT" sz="1100" dirty="0"/>
              <a:t> </a:t>
            </a:r>
            <a:r>
              <a:rPr lang="it-IT" sz="1100" dirty="0" smtClean="0"/>
              <a:t>- A. Pastore,  </a:t>
            </a:r>
            <a:r>
              <a:rPr lang="it-IT" sz="1100" i="1" dirty="0" smtClean="0"/>
              <a:t>Marketing				  					  </a:t>
            </a:r>
            <a:r>
              <a:rPr lang="it-IT" sz="1100" dirty="0" smtClean="0"/>
              <a:t>Copyright © Ulrico Hoepli Editore S.p.A. 2014</a:t>
            </a:r>
            <a:endParaRPr lang="it-IT" sz="1100" i="1" dirty="0"/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 rot="16200000">
            <a:off x="-2567762" y="2567763"/>
            <a:ext cx="6507126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spcAft>
                <a:spcPts val="600"/>
              </a:spcAft>
              <a:defRPr/>
            </a:pPr>
            <a:r>
              <a:rPr lang="it-IT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Capitolo 5</a:t>
            </a:r>
          </a:p>
          <a:p>
            <a:pPr lvl="0">
              <a:spcBef>
                <a:spcPct val="0"/>
              </a:spcBef>
              <a:defRPr/>
            </a:pPr>
            <a:r>
              <a:rPr lang="it-IT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Analisi </a:t>
            </a:r>
            <a:r>
              <a:rPr lang="it-IT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dell’offerta</a:t>
            </a:r>
          </a:p>
        </p:txBody>
      </p:sp>
      <p:pic>
        <p:nvPicPr>
          <p:cNvPr id="3" name="Immagine 2" descr="img 328 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095" y="1010977"/>
            <a:ext cx="2787499" cy="5686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191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1032</TotalTime>
  <Words>380</Words>
  <Application>Microsoft Macintosh PowerPoint</Application>
  <PresentationFormat>Presentazione su schermo (4:3)</PresentationFormat>
  <Paragraphs>108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25</vt:i4>
      </vt:variant>
    </vt:vector>
  </HeadingPairs>
  <TitlesOfParts>
    <vt:vector size="26" baseType="lpstr">
      <vt:lpstr>Tema di Office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Capitolo 1</dc:title>
  <dc:creator>MacBook</dc:creator>
  <cp:lastModifiedBy>FG</cp:lastModifiedBy>
  <cp:revision>165</cp:revision>
  <dcterms:created xsi:type="dcterms:W3CDTF">2013-07-26T06:15:33Z</dcterms:created>
  <dcterms:modified xsi:type="dcterms:W3CDTF">2014-01-08T11:58:34Z</dcterms:modified>
</cp:coreProperties>
</file>